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285" r:id="rId5"/>
    <p:sldId id="286" r:id="rId6"/>
    <p:sldId id="301" r:id="rId7"/>
    <p:sldId id="310" r:id="rId8"/>
    <p:sldId id="288" r:id="rId9"/>
    <p:sldId id="289" r:id="rId10"/>
    <p:sldId id="313" r:id="rId11"/>
    <p:sldId id="291" r:id="rId12"/>
    <p:sldId id="292" r:id="rId13"/>
    <p:sldId id="311" r:id="rId14"/>
    <p:sldId id="312" r:id="rId15"/>
    <p:sldId id="314" r:id="rId16"/>
    <p:sldId id="296" r:id="rId17"/>
    <p:sldId id="297" r:id="rId18"/>
    <p:sldId id="298" r:id="rId19"/>
    <p:sldId id="299" r:id="rId20"/>
    <p:sldId id="300" r:id="rId21"/>
    <p:sldId id="257" r:id="rId22"/>
    <p:sldId id="260" r:id="rId23"/>
  </p:sldIdLst>
  <p:sldSz cx="12192000" cy="6858000"/>
  <p:notesSz cx="6858000" cy="9144000"/>
  <p:embeddedFontLst>
    <p:embeddedFont>
      <p:font typeface="Lato ExtraBold" panose="020F0502020204030203" pitchFamily="34" charset="0"/>
      <p:bold r:id="rId25"/>
      <p:boldItalic r:id="rId26"/>
    </p:embeddedFont>
    <p:embeddedFont>
      <p:font typeface="Montserrat Bold" panose="020B0604020202020204" charset="0"/>
      <p:bold r:id="rId27"/>
    </p:embeddedFont>
    <p:embeddedFont>
      <p:font typeface="Nunito regular" panose="020B0604020202020204" charset="0"/>
      <p:regular r:id="rId28"/>
    </p:embeddedFont>
    <p:embeddedFont>
      <p:font typeface="Open Sans" panose="020B0606030504020204" pitchFamily="34" charset="0"/>
      <p:regular r:id="rId29"/>
      <p:bold r:id="rId30"/>
      <p:italic r:id="rId31"/>
      <p:boldItalic r:id="rId32"/>
    </p:embeddedFont>
    <p:embeddedFont>
      <p:font typeface="Open Sans Bold" panose="020B0604020202020204" charset="0"/>
      <p:bold r:id="rId33"/>
    </p:embeddedFont>
    <p:embeddedFont>
      <p:font typeface="Open Sans regular" panose="020B0606030504020204" charset="0"/>
      <p:regular r:id="rId34"/>
    </p:embeddedFont>
    <p:embeddedFont>
      <p:font typeface="Open Sans SemiBold" panose="020B0706030804020204" pitchFamily="34" charset="0"/>
      <p:bold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3F4"/>
    <a:srgbClr val="666F7A"/>
    <a:srgbClr val="F4F5F7"/>
    <a:srgbClr val="1A73E8"/>
    <a:srgbClr val="FAFAFA"/>
    <a:srgbClr val="001D36"/>
    <a:srgbClr val="00FFFF"/>
    <a:srgbClr val="E6F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474" y="-24"/>
      </p:cViewPr>
      <p:guideLst>
        <p:guide pos="325"/>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BFBA0-261B-4B9E-A21E-5E2D708A35D6}" type="datetimeFigureOut">
              <a:rPr lang="en-GB" smtClean="0"/>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192C6-783D-424B-8287-1DB1CD43938A}" type="slidenum">
              <a:rPr lang="en-GB" smtClean="0"/>
              <a:t>‹#›</a:t>
            </a:fld>
            <a:endParaRPr lang="en-GB"/>
          </a:p>
        </p:txBody>
      </p:sp>
    </p:spTree>
    <p:extLst>
      <p:ext uri="{BB962C8B-B14F-4D97-AF65-F5344CB8AC3E}">
        <p14:creationId xmlns:p14="http://schemas.microsoft.com/office/powerpoint/2010/main" val="536367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
    <p:bg>
      <p:bgPr>
        <a:gradFill>
          <a:gsLst>
            <a:gs pos="0">
              <a:srgbClr val="001D36"/>
            </a:gs>
            <a:gs pos="100000">
              <a:srgbClr val="1A73E8"/>
            </a:gs>
          </a:gsLst>
          <a:lin ang="189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E20F45D-DE49-DD0D-845E-EB355E04B67B}"/>
              </a:ext>
            </a:extLst>
          </p:cNvPr>
          <p:cNvSpPr>
            <a:spLocks noGrp="1"/>
          </p:cNvSpPr>
          <p:nvPr>
            <p:ph type="sldNum" sz="quarter" idx="12"/>
          </p:nvPr>
        </p:nvSpPr>
        <p:spPr/>
        <p:txBody>
          <a:bodyPr/>
          <a:lstStyle/>
          <a:p>
            <a:fld id="{CC1E5F29-2EE1-41A1-9038-D08254EE6D49}" type="slidenum">
              <a:rPr lang="en-GB" smtClean="0"/>
              <a:t>‹#›</a:t>
            </a:fld>
            <a:endParaRPr lang="en-GB"/>
          </a:p>
        </p:txBody>
      </p:sp>
      <p:pic>
        <p:nvPicPr>
          <p:cNvPr id="11" name="Picture 10" descr="A grey and black logo&#10;&#10;Description automatically generated">
            <a:extLst>
              <a:ext uri="{FF2B5EF4-FFF2-40B4-BE49-F238E27FC236}">
                <a16:creationId xmlns:a16="http://schemas.microsoft.com/office/drawing/2014/main" id="{CF813B31-F577-1C81-10DE-6D83BC978ECD}"/>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rot="2354986">
            <a:off x="9573526" y="4183641"/>
            <a:ext cx="2961955" cy="3894987"/>
          </a:xfrm>
          <a:prstGeom prst="rect">
            <a:avLst/>
          </a:prstGeom>
        </p:spPr>
      </p:pic>
      <p:pic>
        <p:nvPicPr>
          <p:cNvPr id="13" name="Picture 12" descr="A grey and black logo&#10;&#10;Description automatically generated with medium confidence">
            <a:extLst>
              <a:ext uri="{FF2B5EF4-FFF2-40B4-BE49-F238E27FC236}">
                <a16:creationId xmlns:a16="http://schemas.microsoft.com/office/drawing/2014/main" id="{7EDC7B22-3823-889F-356A-883A1D886A20}"/>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660402" y="-460636"/>
            <a:ext cx="4449831" cy="3714458"/>
          </a:xfrm>
          <a:prstGeom prst="rect">
            <a:avLst/>
          </a:prstGeom>
        </p:spPr>
      </p:pic>
      <p:pic>
        <p:nvPicPr>
          <p:cNvPr id="18" name="Picture 17" descr="A grey and black logo&#10;&#10;Description automatically generated">
            <a:extLst>
              <a:ext uri="{FF2B5EF4-FFF2-40B4-BE49-F238E27FC236}">
                <a16:creationId xmlns:a16="http://schemas.microsoft.com/office/drawing/2014/main" id="{3AED1B27-EA78-A749-A6D4-F71095E3B741}"/>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rot="4640041">
            <a:off x="11331797" y="1260382"/>
            <a:ext cx="2961955" cy="3894987"/>
          </a:xfrm>
          <a:prstGeom prst="rect">
            <a:avLst/>
          </a:prstGeom>
        </p:spPr>
      </p:pic>
    </p:spTree>
    <p:extLst>
      <p:ext uri="{BB962C8B-B14F-4D97-AF65-F5344CB8AC3E}">
        <p14:creationId xmlns:p14="http://schemas.microsoft.com/office/powerpoint/2010/main" val="30203981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 cover ">
    <p:bg>
      <p:bgPr>
        <a:gradFill flip="none" rotWithShape="1">
          <a:gsLst>
            <a:gs pos="0">
              <a:srgbClr val="001D36"/>
            </a:gs>
            <a:gs pos="100000">
              <a:srgbClr val="1A73E8"/>
            </a:gs>
          </a:gsLst>
          <a:lin ang="18900000" scaled="1"/>
          <a:tileRect/>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E20F45D-DE49-DD0D-845E-EB355E04B67B}"/>
              </a:ext>
            </a:extLst>
          </p:cNvPr>
          <p:cNvSpPr>
            <a:spLocks noGrp="1"/>
          </p:cNvSpPr>
          <p:nvPr>
            <p:ph type="sldNum" sz="quarter" idx="12"/>
          </p:nvPr>
        </p:nvSpPr>
        <p:spPr/>
        <p:txBody>
          <a:bodyPr/>
          <a:lstStyle/>
          <a:p>
            <a:fld id="{CC1E5F29-2EE1-41A1-9038-D08254EE6D49}" type="slidenum">
              <a:rPr lang="en-GB" smtClean="0"/>
              <a:t>‹#›</a:t>
            </a:fld>
            <a:endParaRPr lang="en-GB"/>
          </a:p>
        </p:txBody>
      </p:sp>
      <p:pic>
        <p:nvPicPr>
          <p:cNvPr id="7" name="Picture 6" descr="A grey and black logo&#10;&#10;Description automatically generated with medium confidence">
            <a:extLst>
              <a:ext uri="{FF2B5EF4-FFF2-40B4-BE49-F238E27FC236}">
                <a16:creationId xmlns:a16="http://schemas.microsoft.com/office/drawing/2014/main" id="{C96EA13A-A0C5-8464-E493-85D91E035393}"/>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rot="228752">
            <a:off x="8295331" y="3889078"/>
            <a:ext cx="4382505" cy="3658258"/>
          </a:xfrm>
          <a:prstGeom prst="rect">
            <a:avLst/>
          </a:prstGeom>
        </p:spPr>
      </p:pic>
      <p:pic>
        <p:nvPicPr>
          <p:cNvPr id="9" name="Picture 8" descr="A black and white circle&#10;&#10;Description automatically generated">
            <a:extLst>
              <a:ext uri="{FF2B5EF4-FFF2-40B4-BE49-F238E27FC236}">
                <a16:creationId xmlns:a16="http://schemas.microsoft.com/office/drawing/2014/main" id="{C40EC30A-2A00-9CCA-D60C-2E1D6D5A0F24}"/>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rot="21302033">
            <a:off x="11142480" y="1203528"/>
            <a:ext cx="2549809" cy="2554073"/>
          </a:xfrm>
          <a:prstGeom prst="rect">
            <a:avLst/>
          </a:prstGeom>
        </p:spPr>
      </p:pic>
      <p:sp>
        <p:nvSpPr>
          <p:cNvPr id="12" name="Date Placeholder 4">
            <a:extLst>
              <a:ext uri="{FF2B5EF4-FFF2-40B4-BE49-F238E27FC236}">
                <a16:creationId xmlns:a16="http://schemas.microsoft.com/office/drawing/2014/main" id="{19C7C561-404A-7E21-3E90-1300AB1AC4DF}"/>
              </a:ext>
            </a:extLst>
          </p:cNvPr>
          <p:cNvSpPr txBox="1">
            <a:spLocks/>
          </p:cNvSpPr>
          <p:nvPr userDrawn="1"/>
        </p:nvSpPr>
        <p:spPr>
          <a:xfrm>
            <a:off x="417952" y="63720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chemeClr val="bg1"/>
                </a:solidFill>
                <a:effectLst/>
                <a:latin typeface="Nunito regular" pitchFamily="2" charset="0"/>
              </a:rPr>
              <a:t>Commercially sensitive</a:t>
            </a:r>
            <a:endParaRPr lang="en-GB" sz="1000">
              <a:solidFill>
                <a:schemeClr val="bg1"/>
              </a:solidFill>
              <a:latin typeface="Nunito regular" pitchFamily="2" charset="0"/>
            </a:endParaRPr>
          </a:p>
        </p:txBody>
      </p:sp>
      <p:sp>
        <p:nvSpPr>
          <p:cNvPr id="8" name="Date Placeholder 4">
            <a:extLst>
              <a:ext uri="{FF2B5EF4-FFF2-40B4-BE49-F238E27FC236}">
                <a16:creationId xmlns:a16="http://schemas.microsoft.com/office/drawing/2014/main" id="{3E5935F0-AE96-42D5-3068-C74EB8B95D94}"/>
              </a:ext>
            </a:extLst>
          </p:cNvPr>
          <p:cNvSpPr txBox="1">
            <a:spLocks/>
          </p:cNvSpPr>
          <p:nvPr userDrawn="1"/>
        </p:nvSpPr>
        <p:spPr>
          <a:xfrm>
            <a:off x="-24566880" y="678497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chemeClr val="bg1"/>
                </a:solidFill>
                <a:effectLst/>
                <a:latin typeface="Nunito regular" pitchFamily="2" charset="0"/>
              </a:rPr>
              <a:t>© 2024 COSAIN©</a:t>
            </a:r>
            <a:endParaRPr lang="en-GB" sz="1000">
              <a:solidFill>
                <a:schemeClr val="bg1"/>
              </a:solidFill>
              <a:latin typeface="Nunito regular" pitchFamily="2" charset="0"/>
            </a:endParaRPr>
          </a:p>
        </p:txBody>
      </p:sp>
    </p:spTree>
    <p:extLst>
      <p:ext uri="{BB962C8B-B14F-4D97-AF65-F5344CB8AC3E}">
        <p14:creationId xmlns:p14="http://schemas.microsoft.com/office/powerpoint/2010/main" val="22723199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ground 1">
    <p:spTree>
      <p:nvGrpSpPr>
        <p:cNvPr id="1" name=""/>
        <p:cNvGrpSpPr/>
        <p:nvPr/>
      </p:nvGrpSpPr>
      <p:grpSpPr>
        <a:xfrm>
          <a:off x="0" y="0"/>
          <a:ext cx="0" cy="0"/>
          <a:chOff x="0" y="0"/>
          <a:chExt cx="0" cy="0"/>
        </a:xfrm>
      </p:grpSpPr>
      <p:sp>
        <p:nvSpPr>
          <p:cNvPr id="7" name="Date Placeholder 4">
            <a:extLst>
              <a:ext uri="{FF2B5EF4-FFF2-40B4-BE49-F238E27FC236}">
                <a16:creationId xmlns:a16="http://schemas.microsoft.com/office/drawing/2014/main" id="{764E9E67-39A1-10B1-8E6D-8E6A5A43C3A0}"/>
              </a:ext>
            </a:extLst>
          </p:cNvPr>
          <p:cNvSpPr txBox="1">
            <a:spLocks/>
          </p:cNvSpPr>
          <p:nvPr userDrawn="1"/>
        </p:nvSpPr>
        <p:spPr>
          <a:xfrm>
            <a:off x="417952" y="63720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solidFill>
                  <a:srgbClr val="666F7A"/>
                </a:solidFill>
                <a:effectLst/>
                <a:latin typeface="Nunito regular" pitchFamily="2" charset="0"/>
              </a:rPr>
              <a:t>Commercially sensitive</a:t>
            </a:r>
            <a:endParaRPr lang="en-GB" sz="1000">
              <a:solidFill>
                <a:srgbClr val="666F7A"/>
              </a:solidFill>
              <a:latin typeface="Nunito regular" pitchFamily="2" charset="0"/>
            </a:endParaRPr>
          </a:p>
        </p:txBody>
      </p:sp>
      <p:pic>
        <p:nvPicPr>
          <p:cNvPr id="11" name="Picture 10" descr="A blue and black circular object&#10;&#10;Description automatically generated">
            <a:extLst>
              <a:ext uri="{FF2B5EF4-FFF2-40B4-BE49-F238E27FC236}">
                <a16:creationId xmlns:a16="http://schemas.microsoft.com/office/drawing/2014/main" id="{1EC3224A-384E-7AE6-A1E1-06B98498F265}"/>
              </a:ext>
            </a:extLst>
          </p:cNvPr>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71120" y="-2205040"/>
            <a:ext cx="6768618" cy="5643692"/>
          </a:xfrm>
          <a:prstGeom prst="rect">
            <a:avLst/>
          </a:prstGeom>
        </p:spPr>
      </p:pic>
      <p:sp>
        <p:nvSpPr>
          <p:cNvPr id="12" name="Slide Number Placeholder 5">
            <a:extLst>
              <a:ext uri="{FF2B5EF4-FFF2-40B4-BE49-F238E27FC236}">
                <a16:creationId xmlns:a16="http://schemas.microsoft.com/office/drawing/2014/main" id="{D4ACC9EB-2F92-3A4A-173E-76DFF15AB061}"/>
              </a:ext>
            </a:extLst>
          </p:cNvPr>
          <p:cNvSpPr txBox="1">
            <a:spLocks/>
          </p:cNvSpPr>
          <p:nvPr userDrawn="1"/>
        </p:nvSpPr>
        <p:spPr>
          <a:xfrm>
            <a:off x="9028552" y="63720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1E5F29-2EE1-41A1-9038-D08254EE6D49}" type="slidenum">
              <a:rPr lang="en-GB" smtClean="0">
                <a:solidFill>
                  <a:srgbClr val="666F7A"/>
                </a:solidFill>
              </a:rPr>
              <a:pPr/>
              <a:t>‹#›</a:t>
            </a:fld>
            <a:endParaRPr lang="en-GB">
              <a:solidFill>
                <a:srgbClr val="666F7A"/>
              </a:solidFill>
            </a:endParaRPr>
          </a:p>
        </p:txBody>
      </p:sp>
    </p:spTree>
    <p:extLst>
      <p:ext uri="{BB962C8B-B14F-4D97-AF65-F5344CB8AC3E}">
        <p14:creationId xmlns:p14="http://schemas.microsoft.com/office/powerpoint/2010/main" val="1423575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2">
    <p:bg>
      <p:bgPr>
        <a:solidFill>
          <a:schemeClr val="bg1">
            <a:alpha val="19000"/>
          </a:schemeClr>
        </a:solidFill>
        <a:effectLst/>
      </p:bgPr>
    </p:bg>
    <p:spTree>
      <p:nvGrpSpPr>
        <p:cNvPr id="1" name=""/>
        <p:cNvGrpSpPr/>
        <p:nvPr/>
      </p:nvGrpSpPr>
      <p:grpSpPr>
        <a:xfrm>
          <a:off x="0" y="0"/>
          <a:ext cx="0" cy="0"/>
          <a:chOff x="0" y="0"/>
          <a:chExt cx="0" cy="0"/>
        </a:xfrm>
      </p:grpSpPr>
      <p:pic>
        <p:nvPicPr>
          <p:cNvPr id="11" name="Picture 10" descr="A blue and black circular object&#10;&#10;Description automatically generated">
            <a:extLst>
              <a:ext uri="{FF2B5EF4-FFF2-40B4-BE49-F238E27FC236}">
                <a16:creationId xmlns:a16="http://schemas.microsoft.com/office/drawing/2014/main" id="{1EC3224A-384E-7AE6-A1E1-06B98498F265}"/>
              </a:ext>
            </a:extLst>
          </p:cNvPr>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rot="20708694">
            <a:off x="9139651" y="4344308"/>
            <a:ext cx="3455775" cy="2881434"/>
          </a:xfrm>
          <a:prstGeom prst="rect">
            <a:avLst/>
          </a:prstGeom>
        </p:spPr>
      </p:pic>
      <p:sp>
        <p:nvSpPr>
          <p:cNvPr id="7" name="Date Placeholder 4">
            <a:extLst>
              <a:ext uri="{FF2B5EF4-FFF2-40B4-BE49-F238E27FC236}">
                <a16:creationId xmlns:a16="http://schemas.microsoft.com/office/drawing/2014/main" id="{764E9E67-39A1-10B1-8E6D-8E6A5A43C3A0}"/>
              </a:ext>
            </a:extLst>
          </p:cNvPr>
          <p:cNvSpPr txBox="1">
            <a:spLocks/>
          </p:cNvSpPr>
          <p:nvPr userDrawn="1"/>
        </p:nvSpPr>
        <p:spPr>
          <a:xfrm>
            <a:off x="417952" y="637006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solidFill>
                  <a:srgbClr val="666F7A"/>
                </a:solidFill>
                <a:effectLst/>
                <a:latin typeface="Nunito regular" pitchFamily="2" charset="0"/>
              </a:rPr>
              <a:t>Commercially sensitive</a:t>
            </a:r>
            <a:endParaRPr lang="en-GB" sz="1000">
              <a:solidFill>
                <a:srgbClr val="666F7A"/>
              </a:solidFill>
              <a:latin typeface="Nunito regular" pitchFamily="2" charset="0"/>
            </a:endParaRPr>
          </a:p>
        </p:txBody>
      </p:sp>
      <p:sp>
        <p:nvSpPr>
          <p:cNvPr id="12" name="Slide Number Placeholder 5">
            <a:extLst>
              <a:ext uri="{FF2B5EF4-FFF2-40B4-BE49-F238E27FC236}">
                <a16:creationId xmlns:a16="http://schemas.microsoft.com/office/drawing/2014/main" id="{D4ACC9EB-2F92-3A4A-173E-76DFF15AB061}"/>
              </a:ext>
            </a:extLst>
          </p:cNvPr>
          <p:cNvSpPr txBox="1">
            <a:spLocks/>
          </p:cNvSpPr>
          <p:nvPr userDrawn="1"/>
        </p:nvSpPr>
        <p:spPr>
          <a:xfrm>
            <a:off x="9028552" y="63700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1E5F29-2EE1-41A1-9038-D08254EE6D49}" type="slidenum">
              <a:rPr lang="en-GB" smtClean="0">
                <a:solidFill>
                  <a:srgbClr val="666F7A"/>
                </a:solidFill>
              </a:rPr>
              <a:pPr/>
              <a:t>‹#›</a:t>
            </a:fld>
            <a:endParaRPr lang="en-GB">
              <a:solidFill>
                <a:srgbClr val="666F7A"/>
              </a:solidFill>
            </a:endParaRPr>
          </a:p>
        </p:txBody>
      </p:sp>
      <p:pic>
        <p:nvPicPr>
          <p:cNvPr id="9" name="Picture 8" descr="A blue circle with black background&#10;&#10;Description automatically generated">
            <a:extLst>
              <a:ext uri="{FF2B5EF4-FFF2-40B4-BE49-F238E27FC236}">
                <a16:creationId xmlns:a16="http://schemas.microsoft.com/office/drawing/2014/main" id="{E01ADB9A-D7FF-7793-F686-72828C20702D}"/>
              </a:ext>
            </a:extLst>
          </p:cNvPr>
          <p:cNvPicPr>
            <a:picLocks noChangeAspect="1"/>
          </p:cNvPicPr>
          <p:nvPr userDrawn="1"/>
        </p:nvPicPr>
        <p:blipFill>
          <a:blip r:embed="rId3">
            <a:alphaModFix amt="18000"/>
            <a:extLst>
              <a:ext uri="{28A0092B-C50C-407E-A947-70E740481C1C}">
                <a14:useLocalDpi xmlns:a14="http://schemas.microsoft.com/office/drawing/2010/main" val="0"/>
              </a:ext>
            </a:extLst>
          </a:blip>
          <a:stretch>
            <a:fillRect/>
          </a:stretch>
        </p:blipFill>
        <p:spPr>
          <a:xfrm>
            <a:off x="11574584" y="2128211"/>
            <a:ext cx="1824307" cy="1821261"/>
          </a:xfrm>
          <a:prstGeom prst="rect">
            <a:avLst/>
          </a:prstGeom>
        </p:spPr>
      </p:pic>
    </p:spTree>
    <p:extLst>
      <p:ext uri="{BB962C8B-B14F-4D97-AF65-F5344CB8AC3E}">
        <p14:creationId xmlns:p14="http://schemas.microsoft.com/office/powerpoint/2010/main" val="31684468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2">
    <p:spTree>
      <p:nvGrpSpPr>
        <p:cNvPr id="1" name=""/>
        <p:cNvGrpSpPr/>
        <p:nvPr/>
      </p:nvGrpSpPr>
      <p:grpSpPr>
        <a:xfrm>
          <a:off x="0" y="0"/>
          <a:ext cx="0" cy="0"/>
          <a:chOff x="0" y="0"/>
          <a:chExt cx="0" cy="0"/>
        </a:xfrm>
      </p:grpSpPr>
      <p:sp>
        <p:nvSpPr>
          <p:cNvPr id="7" name="Date Placeholder 4">
            <a:extLst>
              <a:ext uri="{FF2B5EF4-FFF2-40B4-BE49-F238E27FC236}">
                <a16:creationId xmlns:a16="http://schemas.microsoft.com/office/drawing/2014/main" id="{764E9E67-39A1-10B1-8E6D-8E6A5A43C3A0}"/>
              </a:ext>
            </a:extLst>
          </p:cNvPr>
          <p:cNvSpPr txBox="1">
            <a:spLocks/>
          </p:cNvSpPr>
          <p:nvPr userDrawn="1"/>
        </p:nvSpPr>
        <p:spPr>
          <a:xfrm>
            <a:off x="417952" y="637006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666F7A"/>
                </a:solidFill>
                <a:effectLst/>
                <a:latin typeface="Nunito regular" pitchFamily="2" charset="0"/>
              </a:rPr>
              <a:t>Commercially sensitive</a:t>
            </a:r>
            <a:endParaRPr lang="en-GB" sz="1000">
              <a:solidFill>
                <a:srgbClr val="666F7A"/>
              </a:solidFill>
              <a:latin typeface="Nunito regular" pitchFamily="2" charset="0"/>
            </a:endParaRPr>
          </a:p>
        </p:txBody>
      </p:sp>
      <p:sp>
        <p:nvSpPr>
          <p:cNvPr id="12" name="Slide Number Placeholder 5">
            <a:extLst>
              <a:ext uri="{FF2B5EF4-FFF2-40B4-BE49-F238E27FC236}">
                <a16:creationId xmlns:a16="http://schemas.microsoft.com/office/drawing/2014/main" id="{D4ACC9EB-2F92-3A4A-173E-76DFF15AB061}"/>
              </a:ext>
            </a:extLst>
          </p:cNvPr>
          <p:cNvSpPr txBox="1">
            <a:spLocks/>
          </p:cNvSpPr>
          <p:nvPr userDrawn="1"/>
        </p:nvSpPr>
        <p:spPr>
          <a:xfrm>
            <a:off x="9028552" y="63700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1E5F29-2EE1-41A1-9038-D08254EE6D49}" type="slidenum">
              <a:rPr lang="en-GB" smtClean="0">
                <a:solidFill>
                  <a:srgbClr val="666F7A"/>
                </a:solidFill>
              </a:rPr>
              <a:pPr/>
              <a:t>‹#›</a:t>
            </a:fld>
            <a:endParaRPr lang="en-GB">
              <a:solidFill>
                <a:srgbClr val="666F7A"/>
              </a:solidFill>
            </a:endParaRPr>
          </a:p>
        </p:txBody>
      </p:sp>
      <p:pic>
        <p:nvPicPr>
          <p:cNvPr id="2" name="Picture 1" descr="A blue and black circular object&#10;&#10;Description automatically generated">
            <a:extLst>
              <a:ext uri="{FF2B5EF4-FFF2-40B4-BE49-F238E27FC236}">
                <a16:creationId xmlns:a16="http://schemas.microsoft.com/office/drawing/2014/main" id="{743B390C-A260-AD54-9E18-FEE2C2F08340}"/>
              </a:ext>
            </a:extLst>
          </p:cNvPr>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rot="11700000">
            <a:off x="10074744" y="-744682"/>
            <a:ext cx="3159778" cy="2634631"/>
          </a:xfrm>
          <a:prstGeom prst="rect">
            <a:avLst/>
          </a:prstGeom>
        </p:spPr>
      </p:pic>
    </p:spTree>
    <p:extLst>
      <p:ext uri="{BB962C8B-B14F-4D97-AF65-F5344CB8AC3E}">
        <p14:creationId xmlns:p14="http://schemas.microsoft.com/office/powerpoint/2010/main" val="820250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443B8-4CF9-2DAD-12BC-F9B0AD9DE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err="1"/>
              <a:t>Clickto</a:t>
            </a:r>
            <a:r>
              <a:rPr lang="en-US"/>
              <a:t> edit Master title style</a:t>
            </a:r>
            <a:endParaRPr lang="en-GB"/>
          </a:p>
        </p:txBody>
      </p:sp>
      <p:sp>
        <p:nvSpPr>
          <p:cNvPr id="3" name="Text Placeholder 2">
            <a:extLst>
              <a:ext uri="{FF2B5EF4-FFF2-40B4-BE49-F238E27FC236}">
                <a16:creationId xmlns:a16="http://schemas.microsoft.com/office/drawing/2014/main" id="{9DC935B1-47D4-861F-66D3-D138D7297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1741A3-3B95-249B-4C6D-6B49FDAF01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53837F99-6ACE-B4F2-10AD-877DAB573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Commercially sensitive - please treat accordingly</a:t>
            </a:r>
          </a:p>
        </p:txBody>
      </p:sp>
      <p:sp>
        <p:nvSpPr>
          <p:cNvPr id="6" name="Slide Number Placeholder 5">
            <a:extLst>
              <a:ext uri="{FF2B5EF4-FFF2-40B4-BE49-F238E27FC236}">
                <a16:creationId xmlns:a16="http://schemas.microsoft.com/office/drawing/2014/main" id="{82D21D38-36C6-D987-0784-6654B50D1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1E5F29-2EE1-41A1-9038-D08254EE6D49}" type="slidenum">
              <a:rPr lang="en-GB" smtClean="0"/>
              <a:t>‹#›</a:t>
            </a:fld>
            <a:endParaRPr lang="en-GB"/>
          </a:p>
        </p:txBody>
      </p:sp>
    </p:spTree>
    <p:extLst>
      <p:ext uri="{BB962C8B-B14F-4D97-AF65-F5344CB8AC3E}">
        <p14:creationId xmlns:p14="http://schemas.microsoft.com/office/powerpoint/2010/main" val="10720778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32.png"/><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sv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3477E84-F916-2504-9A65-D023E03B96C9}"/>
              </a:ext>
            </a:extLst>
          </p:cNvPr>
          <p:cNvGrpSpPr/>
          <p:nvPr/>
        </p:nvGrpSpPr>
        <p:grpSpPr>
          <a:xfrm>
            <a:off x="11001000" y="234000"/>
            <a:ext cx="993141" cy="315000"/>
            <a:chOff x="2017181" y="1303185"/>
            <a:chExt cx="1634069" cy="518287"/>
          </a:xfrm>
        </p:grpSpPr>
        <p:sp>
          <p:nvSpPr>
            <p:cNvPr id="25" name="Freeform 26">
              <a:extLst>
                <a:ext uri="{FF2B5EF4-FFF2-40B4-BE49-F238E27FC236}">
                  <a16:creationId xmlns:a16="http://schemas.microsoft.com/office/drawing/2014/main" id="{6F8B8A76-F385-1121-CFB9-35C0EEFD4374}"/>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7">
              <a:extLst>
                <a:ext uri="{FF2B5EF4-FFF2-40B4-BE49-F238E27FC236}">
                  <a16:creationId xmlns:a16="http://schemas.microsoft.com/office/drawing/2014/main" id="{B3DD9136-619B-2F4A-9EE5-BD975DF20092}"/>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8">
              <a:extLst>
                <a:ext uri="{FF2B5EF4-FFF2-40B4-BE49-F238E27FC236}">
                  <a16:creationId xmlns:a16="http://schemas.microsoft.com/office/drawing/2014/main" id="{52DCC20F-B886-7699-C044-09F855215FB8}"/>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9">
              <a:extLst>
                <a:ext uri="{FF2B5EF4-FFF2-40B4-BE49-F238E27FC236}">
                  <a16:creationId xmlns:a16="http://schemas.microsoft.com/office/drawing/2014/main" id="{32C71507-C815-1201-878A-322B56ED3F3D}"/>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7EB74087-5B6A-40B4-A196-FAB1C0829D51}"/>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31">
              <a:extLst>
                <a:ext uri="{FF2B5EF4-FFF2-40B4-BE49-F238E27FC236}">
                  <a16:creationId xmlns:a16="http://schemas.microsoft.com/office/drawing/2014/main" id="{695142A8-0073-BE9B-42FF-B455070C3FFE}"/>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Rectangle 32">
              <a:extLst>
                <a:ext uri="{FF2B5EF4-FFF2-40B4-BE49-F238E27FC236}">
                  <a16:creationId xmlns:a16="http://schemas.microsoft.com/office/drawing/2014/main" id="{F1012AB7-5BAB-ECDF-AD2F-855DC35A2EC7}"/>
                </a:ext>
              </a:extLst>
            </p:cNvPr>
            <p:cNvSpPr>
              <a:spLocks noChangeArrowheads="1"/>
            </p:cNvSpPr>
            <p:nvPr userDrawn="1"/>
          </p:nvSpPr>
          <p:spPr bwMode="auto">
            <a:xfrm>
              <a:off x="2017181" y="1303185"/>
              <a:ext cx="8609" cy="2135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Rectangle 33">
              <a:extLst>
                <a:ext uri="{FF2B5EF4-FFF2-40B4-BE49-F238E27FC236}">
                  <a16:creationId xmlns:a16="http://schemas.microsoft.com/office/drawing/2014/main" id="{FC263AC6-6FFD-5C37-532E-98CFA5F2936A}"/>
                </a:ext>
              </a:extLst>
            </p:cNvPr>
            <p:cNvSpPr>
              <a:spLocks noChangeArrowheads="1"/>
            </p:cNvSpPr>
            <p:nvPr userDrawn="1"/>
          </p:nvSpPr>
          <p:spPr bwMode="auto">
            <a:xfrm>
              <a:off x="2086056" y="1303185"/>
              <a:ext cx="47352" cy="21351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4">
              <a:extLst>
                <a:ext uri="{FF2B5EF4-FFF2-40B4-BE49-F238E27FC236}">
                  <a16:creationId xmlns:a16="http://schemas.microsoft.com/office/drawing/2014/main" id="{59DFA362-A8B0-E8CE-35DA-D173B4E30E36}"/>
                </a:ext>
              </a:extLst>
            </p:cNvPr>
            <p:cNvSpPr>
              <a:spLocks noChangeArrowheads="1"/>
            </p:cNvSpPr>
            <p:nvPr userDrawn="1"/>
          </p:nvSpPr>
          <p:spPr bwMode="auto">
            <a:xfrm>
              <a:off x="2199701" y="1303185"/>
              <a:ext cx="20663" cy="2135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 name="Group 4">
            <a:extLst>
              <a:ext uri="{FF2B5EF4-FFF2-40B4-BE49-F238E27FC236}">
                <a16:creationId xmlns:a16="http://schemas.microsoft.com/office/drawing/2014/main" id="{82D5046F-8979-DFC7-9112-651A4187F03F}"/>
              </a:ext>
            </a:extLst>
          </p:cNvPr>
          <p:cNvGrpSpPr/>
          <p:nvPr/>
        </p:nvGrpSpPr>
        <p:grpSpPr>
          <a:xfrm>
            <a:off x="2799466" y="2855186"/>
            <a:ext cx="6593069" cy="1548563"/>
            <a:chOff x="2630999" y="2855186"/>
            <a:chExt cx="6593069" cy="1548563"/>
          </a:xfrm>
        </p:grpSpPr>
        <p:sp>
          <p:nvSpPr>
            <p:cNvPr id="2" name="TextBox 1">
              <a:extLst>
                <a:ext uri="{FF2B5EF4-FFF2-40B4-BE49-F238E27FC236}">
                  <a16:creationId xmlns:a16="http://schemas.microsoft.com/office/drawing/2014/main" id="{5CF14E71-A256-E321-3374-3380B0A23F8C}"/>
                </a:ext>
              </a:extLst>
            </p:cNvPr>
            <p:cNvSpPr txBox="1"/>
            <p:nvPr/>
          </p:nvSpPr>
          <p:spPr>
            <a:xfrm>
              <a:off x="7277533" y="4065195"/>
              <a:ext cx="1946535" cy="338554"/>
            </a:xfrm>
            <a:prstGeom prst="rect">
              <a:avLst/>
            </a:prstGeom>
            <a:noFill/>
          </p:spPr>
          <p:txBody>
            <a:bodyPr wrap="square" lIns="91440" tIns="45720" rIns="91440" bIns="45720" rtlCol="0" anchor="t">
              <a:spAutoFit/>
            </a:bodyPr>
            <a:lstStyle/>
            <a:p>
              <a:pPr algn="ctr"/>
              <a:r>
                <a:rPr lang="en-GB" sz="1600">
                  <a:solidFill>
                    <a:schemeClr val="bg1"/>
                  </a:solidFill>
                  <a:latin typeface="Open Sans" pitchFamily="2" charset="0"/>
                  <a:ea typeface="Open Sans" pitchFamily="2" charset="0"/>
                  <a:cs typeface="Open Sans" pitchFamily="2" charset="0"/>
                </a:rPr>
                <a:t>Information pack</a:t>
              </a:r>
            </a:p>
          </p:txBody>
        </p:sp>
        <p:pic>
          <p:nvPicPr>
            <p:cNvPr id="4" name="Picture 3" descr="A logo of a company&#10;&#10;Description automatically generated">
              <a:extLst>
                <a:ext uri="{FF2B5EF4-FFF2-40B4-BE49-F238E27FC236}">
                  <a16:creationId xmlns:a16="http://schemas.microsoft.com/office/drawing/2014/main" id="{40A286DD-B42E-79B2-9F58-705845E1F140}"/>
                </a:ext>
              </a:extLst>
            </p:cNvPr>
            <p:cNvPicPr>
              <a:picLocks noChangeAspect="1"/>
            </p:cNvPicPr>
            <p:nvPr/>
          </p:nvPicPr>
          <p:blipFill rotWithShape="1">
            <a:blip r:embed="rId2"/>
            <a:srcRect l="10583" t="48663" r="11376"/>
            <a:stretch/>
          </p:blipFill>
          <p:spPr>
            <a:xfrm>
              <a:off x="2630999" y="2855186"/>
              <a:ext cx="5760000" cy="1083077"/>
            </a:xfrm>
            <a:prstGeom prst="rect">
              <a:avLst/>
            </a:prstGeom>
          </p:spPr>
        </p:pic>
      </p:grpSp>
      <p:sp>
        <p:nvSpPr>
          <p:cNvPr id="3" name="TextBox 2">
            <a:extLst>
              <a:ext uri="{FF2B5EF4-FFF2-40B4-BE49-F238E27FC236}">
                <a16:creationId xmlns:a16="http://schemas.microsoft.com/office/drawing/2014/main" id="{823196F1-6582-4765-A6FF-D653E39BBD06}"/>
              </a:ext>
            </a:extLst>
          </p:cNvPr>
          <p:cNvSpPr txBox="1"/>
          <p:nvPr/>
        </p:nvSpPr>
        <p:spPr>
          <a:xfrm>
            <a:off x="4023677" y="6219000"/>
            <a:ext cx="4144645" cy="523220"/>
          </a:xfrm>
          <a:prstGeom prst="rect">
            <a:avLst/>
          </a:prstGeom>
          <a:noFill/>
        </p:spPr>
        <p:txBody>
          <a:bodyPr wrap="square" rtlCol="0">
            <a:spAutoFit/>
          </a:bodyPr>
          <a:lstStyle/>
          <a:p>
            <a:endParaRPr lang="en-GB" sz="1400">
              <a:solidFill>
                <a:srgbClr val="666F7A"/>
              </a:solidFill>
              <a:latin typeface="Open Sans regular" pitchFamily="2" charset="0"/>
              <a:ea typeface="Open Sans regular" pitchFamily="2" charset="0"/>
              <a:cs typeface="Open Sans regular" pitchFamily="2" charset="0"/>
            </a:endParaRPr>
          </a:p>
          <a:p>
            <a:pPr algn="ctr"/>
            <a:r>
              <a:rPr lang="en-GB" sz="1400">
                <a:solidFill>
                  <a:schemeClr val="bg1"/>
                </a:solidFill>
                <a:effectLst/>
                <a:latin typeface="Open Sans regular" pitchFamily="2" charset="0"/>
                <a:ea typeface="Open Sans regular" pitchFamily="2" charset="0"/>
                <a:cs typeface="Open Sans regular" pitchFamily="2" charset="0"/>
              </a:rPr>
              <a:t>Commercially Sensitive</a:t>
            </a:r>
          </a:p>
        </p:txBody>
      </p:sp>
    </p:spTree>
    <p:extLst>
      <p:ext uri="{BB962C8B-B14F-4D97-AF65-F5344CB8AC3E}">
        <p14:creationId xmlns:p14="http://schemas.microsoft.com/office/powerpoint/2010/main" val="901378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25CE3-5411-6E27-145F-AD81CA381D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0B5663-C437-7357-8BB6-F175F1A19295}"/>
              </a:ext>
            </a:extLst>
          </p:cNvPr>
          <p:cNvSpPr txBox="1"/>
          <p:nvPr/>
        </p:nvSpPr>
        <p:spPr>
          <a:xfrm>
            <a:off x="411783" y="349200"/>
            <a:ext cx="5819217" cy="892552"/>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Query Builder</a:t>
            </a:r>
            <a:endPar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E9A4DC1D-6061-4910-7083-FFA1D7848E1C}"/>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a:stretch/>
        </p:blipFill>
        <p:spPr>
          <a:xfrm>
            <a:off x="532660" y="1920599"/>
            <a:ext cx="8559392" cy="4278141"/>
          </a:xfrm>
          <a:prstGeom prst="roundRect">
            <a:avLst>
              <a:gd name="adj" fmla="val 1104"/>
            </a:avLst>
          </a:prstGeom>
          <a:ln w="3175">
            <a:solidFill>
              <a:schemeClr val="bg1">
                <a:lumMod val="95000"/>
              </a:schemeClr>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F265D9EE-559B-4942-0C34-7D688D2D5A9A}"/>
              </a:ext>
            </a:extLst>
          </p:cNvPr>
          <p:cNvSpPr txBox="1"/>
          <p:nvPr/>
        </p:nvSpPr>
        <p:spPr>
          <a:xfrm>
            <a:off x="9264793" y="1920599"/>
            <a:ext cx="2770907" cy="3513462"/>
          </a:xfrm>
          <a:prstGeom prst="rect">
            <a:avLst/>
          </a:prstGeom>
          <a:noFill/>
        </p:spPr>
        <p:txBody>
          <a:bodyPr wrap="square">
            <a:spAutoFit/>
          </a:bodyPr>
          <a:lstStyle/>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Manual searching of social media is time consuming and inefficient</a:t>
            </a:r>
            <a:r>
              <a:rPr lang="en-GB" sz="1400">
                <a:solidFill>
                  <a:srgbClr val="666F7A"/>
                </a:solidFill>
                <a:latin typeface="Open Sans regular" pitchFamily="2" charset="0"/>
                <a:ea typeface="Open Sans regular" pitchFamily="2" charset="0"/>
                <a:cs typeface="Open Sans regular" pitchFamily="2" charset="0"/>
              </a:rPr>
              <a:t>.</a:t>
            </a:r>
            <a:endParaRPr lang="en-GB" sz="1400">
              <a:solidFill>
                <a:srgbClr val="666F7A"/>
              </a:solidFill>
              <a:effectLst/>
              <a:latin typeface="Open Sans regular" pitchFamily="2" charset="0"/>
              <a:ea typeface="Open Sans regular" pitchFamily="2" charset="0"/>
              <a:cs typeface="Open Sans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Query Builder© is our powerful social media listening platform that automates the </a:t>
            </a:r>
            <a:r>
              <a:rPr lang="en-GB" sz="1400">
                <a:solidFill>
                  <a:srgbClr val="666F7A"/>
                </a:solidFill>
                <a:latin typeface="Open Sans regular" pitchFamily="2" charset="0"/>
                <a:ea typeface="Open Sans regular" pitchFamily="2" charset="0"/>
                <a:cs typeface="Open Sans regular" pitchFamily="2" charset="0"/>
              </a:rPr>
              <a:t>data collection </a:t>
            </a:r>
            <a:r>
              <a:rPr lang="en-GB" sz="1400">
                <a:solidFill>
                  <a:srgbClr val="666F7A"/>
                </a:solidFill>
                <a:effectLst/>
                <a:latin typeface="Open Sans regular" pitchFamily="2" charset="0"/>
                <a:ea typeface="Open Sans regular" pitchFamily="2" charset="0"/>
                <a:cs typeface="Open Sans regular" pitchFamily="2" charset="0"/>
              </a:rPr>
              <a:t>process from multiple premium social media sources. </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The data is available live onscreen</a:t>
            </a:r>
            <a:r>
              <a:rPr lang="en-GB" sz="1400">
                <a:solidFill>
                  <a:srgbClr val="666F7A"/>
                </a:solidFill>
                <a:latin typeface="Open Sans regular" pitchFamily="2" charset="0"/>
                <a:ea typeface="Open Sans regular" pitchFamily="2" charset="0"/>
                <a:cs typeface="Open Sans regular" pitchFamily="2" charset="0"/>
              </a:rPr>
              <a:t> or</a:t>
            </a:r>
            <a:r>
              <a:rPr lang="en-GB" sz="1400">
                <a:solidFill>
                  <a:srgbClr val="666F7A"/>
                </a:solidFill>
                <a:effectLst/>
                <a:latin typeface="Open Sans regular" pitchFamily="2" charset="0"/>
                <a:ea typeface="Open Sans regular" pitchFamily="2" charset="0"/>
                <a:cs typeface="Open Sans regular" pitchFamily="2" charset="0"/>
              </a:rPr>
              <a:t> in scheduled email reports, and there is an instant click-through to the data online. </a:t>
            </a:r>
          </a:p>
        </p:txBody>
      </p:sp>
    </p:spTree>
    <p:extLst>
      <p:ext uri="{BB962C8B-B14F-4D97-AF65-F5344CB8AC3E}">
        <p14:creationId xmlns:p14="http://schemas.microsoft.com/office/powerpoint/2010/main" val="356221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414F-FE57-E0CD-FD36-E6069611F9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CB2AE5-2BB8-380F-6045-7D839603BD46}"/>
              </a:ext>
            </a:extLst>
          </p:cNvPr>
          <p:cNvSpPr txBox="1"/>
          <p:nvPr/>
        </p:nvSpPr>
        <p:spPr>
          <a:xfrm>
            <a:off x="411783" y="348227"/>
            <a:ext cx="5819217" cy="892552"/>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Query </a:t>
            </a:r>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Builder</a:t>
            </a:r>
          </a:p>
        </p:txBody>
      </p:sp>
      <p:sp>
        <p:nvSpPr>
          <p:cNvPr id="5" name="Rectangle: Rounded Corners 4">
            <a:extLst>
              <a:ext uri="{FF2B5EF4-FFF2-40B4-BE49-F238E27FC236}">
                <a16:creationId xmlns:a16="http://schemas.microsoft.com/office/drawing/2014/main" id="{94245CEF-0B71-E0EE-E215-83CB471A51B2}"/>
              </a:ext>
            </a:extLst>
          </p:cNvPr>
          <p:cNvSpPr/>
          <p:nvPr/>
        </p:nvSpPr>
        <p:spPr>
          <a:xfrm>
            <a:off x="243677" y="1315660"/>
            <a:ext cx="3780000" cy="4904520"/>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r>
              <a:rPr lang="en-GB" sz="1600">
                <a:solidFill>
                  <a:srgbClr val="666F7A"/>
                </a:solidFill>
                <a:effectLst/>
                <a:latin typeface="Open Sans Bold" panose="020B0806030504020204" charset="0"/>
                <a:ea typeface="Open Sans Bold" panose="020B0806030504020204" charset="0"/>
                <a:cs typeface="Open Sans Bold" panose="020B0806030504020204" charset="0"/>
              </a:rPr>
              <a:t>Search Terms</a:t>
            </a:r>
          </a:p>
          <a:p>
            <a:pPr marL="285750" indent="-285750">
              <a:buFont typeface="Arial" panose="020B0604020202020204" pitchFamily="34" charset="0"/>
              <a:buChar char="•"/>
            </a:pPr>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a:lnSpc>
                <a:spcPct val="107000"/>
              </a:lnSpc>
              <a:spcAft>
                <a:spcPts val="800"/>
              </a:spcAft>
            </a:pPr>
            <a:r>
              <a:rPr lang="en-GB" sz="1400">
                <a:solidFill>
                  <a:srgbClr val="666F7A"/>
                </a:solidFill>
                <a:effectLst/>
                <a:latin typeface="Open Sans regular"/>
                <a:ea typeface="Open Sans regular"/>
                <a:cs typeface="Open Sans regular"/>
              </a:rPr>
              <a:t>Query Builder© uses Boolean </a:t>
            </a:r>
            <a:r>
              <a:rPr lang="en-GB" sz="1400">
                <a:solidFill>
                  <a:srgbClr val="666F7A"/>
                </a:solidFill>
                <a:latin typeface="Open Sans regular"/>
                <a:ea typeface="Open Sans regular"/>
                <a:cs typeface="Open Sans regular"/>
              </a:rPr>
              <a:t>logic for</a:t>
            </a:r>
            <a:r>
              <a:rPr lang="en-GB" sz="1400">
                <a:solidFill>
                  <a:srgbClr val="666F7A"/>
                </a:solidFill>
                <a:effectLst/>
                <a:latin typeface="Open Sans regular"/>
                <a:ea typeface="Open Sans regular"/>
                <a:cs typeface="Open Sans regular"/>
              </a:rPr>
              <a:t> search terms, and visual indicators to show how noisy a search term is likely to be. Users can share search terms with their team, saving time, and reducing inefficient repetition. Query Builder© reduces noise from results using proprietary exclusion technology.</a:t>
            </a:r>
          </a:p>
          <a:p>
            <a:r>
              <a:rPr lang="en-GB" sz="1600">
                <a:solidFill>
                  <a:srgbClr val="666F7A"/>
                </a:solidFill>
                <a:effectLst/>
                <a:latin typeface="Open Sans Bold" pitchFamily="2" charset="0"/>
                <a:ea typeface="Open Sans Bold" pitchFamily="2" charset="0"/>
                <a:cs typeface="Open Sans Bold" pitchFamily="2" charset="0"/>
              </a:rPr>
              <a:t>Translation</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anose="020B0606030504020204" pitchFamily="34" charset="0"/>
                <a:ea typeface="Open Sans regular" panose="020B0606030504020204" pitchFamily="34" charset="0"/>
                <a:cs typeface="Open Sans regular" panose="020B0606030504020204" pitchFamily="34" charset="0"/>
              </a:rPr>
              <a:t>Query Builder©</a:t>
            </a:r>
            <a:r>
              <a:rPr lang="en-GB" sz="1400">
                <a:solidFill>
                  <a:srgbClr val="666F7A"/>
                </a:solidFill>
                <a:effectLst/>
                <a:latin typeface="Open Sans regular" pitchFamily="2" charset="0"/>
                <a:ea typeface="Open Sans regular" pitchFamily="2" charset="0"/>
                <a:cs typeface="Open Sans regular" pitchFamily="2" charset="0"/>
              </a:rPr>
              <a:t> translates multiple languages into English and will show both the original and translated text in your results.</a:t>
            </a:r>
          </a:p>
          <a:p>
            <a:pPr>
              <a:lnSpc>
                <a:spcPct val="107000"/>
              </a:lnSpc>
              <a:spcAft>
                <a:spcPts val="800"/>
              </a:spcAft>
            </a:pPr>
            <a:endParaRPr lang="en-GB" sz="1400">
              <a:solidFill>
                <a:srgbClr val="666F7A"/>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p:txBody>
      </p:sp>
      <p:sp>
        <p:nvSpPr>
          <p:cNvPr id="6" name="Rectangle: Rounded Corners 5">
            <a:extLst>
              <a:ext uri="{FF2B5EF4-FFF2-40B4-BE49-F238E27FC236}">
                <a16:creationId xmlns:a16="http://schemas.microsoft.com/office/drawing/2014/main" id="{C644E552-15AF-D3FE-5CB3-387B7DB32BB2}"/>
              </a:ext>
            </a:extLst>
          </p:cNvPr>
          <p:cNvSpPr/>
          <p:nvPr/>
        </p:nvSpPr>
        <p:spPr>
          <a:xfrm>
            <a:off x="4206000" y="1433145"/>
            <a:ext cx="3780000" cy="4700922"/>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r>
              <a:rPr lang="en-GB" sz="1600">
                <a:solidFill>
                  <a:srgbClr val="666F7A"/>
                </a:solidFill>
                <a:effectLst/>
                <a:latin typeface="Open Sans Bold" pitchFamily="2" charset="0"/>
                <a:ea typeface="Open Sans Bold" pitchFamily="2" charset="0"/>
                <a:cs typeface="Open Sans Bold" pitchFamily="2" charset="0"/>
              </a:rPr>
              <a:t>Definitions</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Search terms can be grouped together into search lists call</a:t>
            </a:r>
            <a:r>
              <a:rPr lang="en-GB" sz="1400">
                <a:solidFill>
                  <a:srgbClr val="666F7A"/>
                </a:solidFill>
                <a:latin typeface="Open Sans regular" pitchFamily="2" charset="0"/>
                <a:ea typeface="Open Sans regular" pitchFamily="2" charset="0"/>
                <a:cs typeface="Open Sans regular" pitchFamily="2" charset="0"/>
              </a:rPr>
              <a:t>ed</a:t>
            </a:r>
            <a:r>
              <a:rPr lang="en-GB" sz="1400">
                <a:solidFill>
                  <a:srgbClr val="666F7A"/>
                </a:solidFill>
                <a:effectLst/>
                <a:latin typeface="Open Sans regular" pitchFamily="2" charset="0"/>
                <a:ea typeface="Open Sans regular" pitchFamily="2" charset="0"/>
                <a:cs typeface="Open Sans regular" pitchFamily="2" charset="0"/>
              </a:rPr>
              <a:t> Definitions©, which are used as building blocks to create complex queries with minimal effort. </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Definitions© can be shared with other team members for added efficiency.</a:t>
            </a:r>
          </a:p>
          <a:p>
            <a:r>
              <a:rPr lang="en-GB" sz="1600">
                <a:solidFill>
                  <a:srgbClr val="666F7A"/>
                </a:solidFill>
                <a:effectLst/>
                <a:latin typeface="Open Sans Bold" pitchFamily="2" charset="0"/>
                <a:ea typeface="Open Sans Bold" pitchFamily="2" charset="0"/>
                <a:cs typeface="Open Sans Bold" pitchFamily="2" charset="0"/>
              </a:rPr>
              <a:t>Geofences</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Any location being searched is assigned a geofence and COSAIN© searches for mentions/indications of a location in multiple clever ways to ensure you get the most geographically relevant insight.</a:t>
            </a:r>
          </a:p>
        </p:txBody>
      </p:sp>
      <p:sp>
        <p:nvSpPr>
          <p:cNvPr id="8" name="Rectangle: Rounded Corners 7">
            <a:extLst>
              <a:ext uri="{FF2B5EF4-FFF2-40B4-BE49-F238E27FC236}">
                <a16:creationId xmlns:a16="http://schemas.microsoft.com/office/drawing/2014/main" id="{2CBFE031-74A7-147A-E67A-02E0DD4293DC}"/>
              </a:ext>
            </a:extLst>
          </p:cNvPr>
          <p:cNvSpPr/>
          <p:nvPr/>
        </p:nvSpPr>
        <p:spPr>
          <a:xfrm>
            <a:off x="8168323" y="1433145"/>
            <a:ext cx="3780000" cy="4612360"/>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r>
              <a:rPr lang="en-GB" sz="1600">
                <a:solidFill>
                  <a:srgbClr val="666F7A"/>
                </a:solidFill>
                <a:effectLst/>
                <a:latin typeface="Open Sans Bold" pitchFamily="2" charset="0"/>
                <a:ea typeface="Open Sans Bold" pitchFamily="2" charset="0"/>
                <a:cs typeface="Open Sans Bold" pitchFamily="2" charset="0"/>
              </a:rPr>
              <a:t>Noise Exclusion</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COSAIN© has easy to use proprietary technology that is specifically designed to reduce noise and aid deduplication in the data reports. COSAIN© can remove any posts from your results that contain certain text and location-based exclusions.</a:t>
            </a:r>
          </a:p>
          <a:p>
            <a:r>
              <a:rPr lang="en-GB" sz="1600">
                <a:solidFill>
                  <a:srgbClr val="666F7A"/>
                </a:solidFill>
                <a:effectLst/>
                <a:latin typeface="Open Sans Bold" pitchFamily="2" charset="0"/>
                <a:ea typeface="Open Sans Bold" pitchFamily="2" charset="0"/>
                <a:cs typeface="Open Sans Bold" pitchFamily="2" charset="0"/>
              </a:rPr>
              <a:t>Optical Character Reading (OCR)</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COSAIN© recognises when a social media post has an image attached and will read it to determine if there is any text </a:t>
            </a:r>
            <a:r>
              <a:rPr lang="en-GB" sz="1400">
                <a:solidFill>
                  <a:srgbClr val="666F7A"/>
                </a:solidFill>
                <a:latin typeface="Open Sans regular" pitchFamily="2" charset="0"/>
                <a:ea typeface="Open Sans regular" pitchFamily="2" charset="0"/>
                <a:cs typeface="Open Sans regular" pitchFamily="2" charset="0"/>
              </a:rPr>
              <a:t>written inside the image, then display the </a:t>
            </a:r>
            <a:r>
              <a:rPr lang="en-GB" sz="1400" err="1">
                <a:solidFill>
                  <a:srgbClr val="666F7A"/>
                </a:solidFill>
                <a:latin typeface="Open Sans regular" pitchFamily="2" charset="0"/>
                <a:ea typeface="Open Sans regular" pitchFamily="2" charset="0"/>
                <a:cs typeface="Open Sans regular" pitchFamily="2" charset="0"/>
              </a:rPr>
              <a:t>OCR’ed</a:t>
            </a:r>
            <a:r>
              <a:rPr lang="en-GB" sz="1400">
                <a:solidFill>
                  <a:srgbClr val="666F7A"/>
                </a:solidFill>
                <a:latin typeface="Open Sans regular" pitchFamily="2" charset="0"/>
                <a:ea typeface="Open Sans regular" pitchFamily="2" charset="0"/>
                <a:cs typeface="Open Sans regular" pitchFamily="2" charset="0"/>
              </a:rPr>
              <a:t> text in your results.</a:t>
            </a:r>
            <a:endParaRPr lang="en-GB" sz="1400">
              <a:solidFill>
                <a:srgbClr val="666F7A"/>
              </a:solidFill>
              <a:effectLst/>
              <a:latin typeface="Open Sans regular" pitchFamily="2" charset="0"/>
              <a:ea typeface="Open Sans regular" pitchFamily="2" charset="0"/>
              <a:cs typeface="Open Sans regular" pitchFamily="2" charset="0"/>
            </a:endParaRPr>
          </a:p>
        </p:txBody>
      </p:sp>
    </p:spTree>
    <p:extLst>
      <p:ext uri="{BB962C8B-B14F-4D97-AF65-F5344CB8AC3E}">
        <p14:creationId xmlns:p14="http://schemas.microsoft.com/office/powerpoint/2010/main" val="301550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414F-FE57-E0CD-FD36-E6069611F9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CB2AE5-2BB8-380F-6045-7D839603BD46}"/>
              </a:ext>
            </a:extLst>
          </p:cNvPr>
          <p:cNvSpPr txBox="1"/>
          <p:nvPr/>
        </p:nvSpPr>
        <p:spPr>
          <a:xfrm>
            <a:off x="411783" y="348227"/>
            <a:ext cx="7337983" cy="892552"/>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Viewing Collected Data</a:t>
            </a:r>
            <a:endPar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endParaRPr>
          </a:p>
        </p:txBody>
      </p:sp>
      <p:sp>
        <p:nvSpPr>
          <p:cNvPr id="5" name="Rectangle: Rounded Corners 4">
            <a:extLst>
              <a:ext uri="{FF2B5EF4-FFF2-40B4-BE49-F238E27FC236}">
                <a16:creationId xmlns:a16="http://schemas.microsoft.com/office/drawing/2014/main" id="{94245CEF-0B71-E0EE-E215-83CB471A51B2}"/>
              </a:ext>
            </a:extLst>
          </p:cNvPr>
          <p:cNvSpPr/>
          <p:nvPr/>
        </p:nvSpPr>
        <p:spPr>
          <a:xfrm>
            <a:off x="243677" y="1615746"/>
            <a:ext cx="3780000" cy="2203955"/>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pPr algn="ctr"/>
            <a:r>
              <a:rPr lang="en-GB" sz="1600">
                <a:solidFill>
                  <a:srgbClr val="666F7A"/>
                </a:solidFill>
                <a:effectLst/>
                <a:latin typeface="Open Sans Bold" panose="020B0806030504020204" charset="0"/>
                <a:ea typeface="Open Sans Bold" panose="020B0806030504020204" charset="0"/>
                <a:cs typeface="Open Sans Bold" panose="020B0806030504020204" charset="0"/>
              </a:rPr>
              <a:t>    1. Live onscreen</a:t>
            </a:r>
          </a:p>
          <a:p>
            <a:pPr marL="285750" indent="-285750">
              <a:buFont typeface="Arial" panose="020B0604020202020204" pitchFamily="34" charset="0"/>
              <a:buChar char="•"/>
            </a:pPr>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a:lnSpc>
                <a:spcPct val="107000"/>
              </a:lnSpc>
              <a:spcAft>
                <a:spcPts val="800"/>
              </a:spcAft>
            </a:pPr>
            <a:r>
              <a:rPr lang="en-GB" sz="1400">
                <a:solidFill>
                  <a:srgbClr val="666F7A"/>
                </a:solidFill>
                <a:latin typeface="Open Sans regular" pitchFamily="2" charset="0"/>
                <a:ea typeface="Open Sans regular" pitchFamily="2" charset="0"/>
                <a:cs typeface="Open Sans regular" pitchFamily="2" charset="0"/>
              </a:rPr>
              <a:t>V</a:t>
            </a:r>
            <a:r>
              <a:rPr lang="en-GB" sz="1400">
                <a:solidFill>
                  <a:srgbClr val="666F7A"/>
                </a:solidFill>
                <a:effectLst/>
                <a:latin typeface="Open Sans regular" pitchFamily="2" charset="0"/>
                <a:ea typeface="Open Sans regular" pitchFamily="2" charset="0"/>
                <a:cs typeface="Open Sans regular" pitchFamily="2" charset="0"/>
              </a:rPr>
              <a:t>iew near-live time data onscreen, with instant click-through to the data online. Users can also flag and forward individual posts for immediate action.</a:t>
            </a:r>
            <a:endParaRPr lang="en-GB" sz="1400">
              <a:solidFill>
                <a:srgbClr val="666F7A"/>
              </a:solidFill>
              <a:effectLst/>
              <a:latin typeface="Open Sans regular"/>
              <a:ea typeface="Open Sans regular"/>
              <a:cs typeface="Open Sans regular"/>
            </a:endParaRPr>
          </a:p>
          <a:p>
            <a:pPr>
              <a:lnSpc>
                <a:spcPct val="107000"/>
              </a:lnSpc>
              <a:spcAft>
                <a:spcPts val="800"/>
              </a:spcAft>
            </a:pPr>
            <a:endParaRPr lang="en-GB" sz="1400">
              <a:solidFill>
                <a:srgbClr val="666F7A"/>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p:txBody>
      </p:sp>
      <p:sp>
        <p:nvSpPr>
          <p:cNvPr id="6" name="Rectangle: Rounded Corners 5">
            <a:extLst>
              <a:ext uri="{FF2B5EF4-FFF2-40B4-BE49-F238E27FC236}">
                <a16:creationId xmlns:a16="http://schemas.microsoft.com/office/drawing/2014/main" id="{C644E552-15AF-D3FE-5CB3-387B7DB32BB2}"/>
              </a:ext>
            </a:extLst>
          </p:cNvPr>
          <p:cNvSpPr/>
          <p:nvPr/>
        </p:nvSpPr>
        <p:spPr>
          <a:xfrm>
            <a:off x="4206000" y="1641220"/>
            <a:ext cx="3780000" cy="2130057"/>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pPr algn="ctr"/>
            <a:r>
              <a:rPr lang="en-GB" sz="1600">
                <a:solidFill>
                  <a:srgbClr val="666F7A"/>
                </a:solidFill>
                <a:effectLst/>
                <a:latin typeface="Open Sans Bold" pitchFamily="2" charset="0"/>
                <a:ea typeface="Open Sans Bold" pitchFamily="2" charset="0"/>
                <a:cs typeface="Open Sans Bold" pitchFamily="2" charset="0"/>
              </a:rPr>
              <a:t>2. Email Reports</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Scheduled email reports, from near-instantaneous to 24-hours, or any time in between. You can send the reports in PDF/Excel/CSV/HTML to any interested party in your organisation.</a:t>
            </a:r>
          </a:p>
        </p:txBody>
      </p:sp>
      <p:sp>
        <p:nvSpPr>
          <p:cNvPr id="8" name="Rectangle: Rounded Corners 7">
            <a:extLst>
              <a:ext uri="{FF2B5EF4-FFF2-40B4-BE49-F238E27FC236}">
                <a16:creationId xmlns:a16="http://schemas.microsoft.com/office/drawing/2014/main" id="{2CBFE031-74A7-147A-E67A-02E0DD4293DC}"/>
              </a:ext>
            </a:extLst>
          </p:cNvPr>
          <p:cNvSpPr/>
          <p:nvPr/>
        </p:nvSpPr>
        <p:spPr>
          <a:xfrm>
            <a:off x="8168323" y="1651265"/>
            <a:ext cx="3780000" cy="2130057"/>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pPr algn="ctr"/>
            <a:r>
              <a:rPr lang="en-GB" sz="1600">
                <a:solidFill>
                  <a:srgbClr val="666F7A"/>
                </a:solidFill>
                <a:effectLst/>
                <a:latin typeface="Open Sans Bold" pitchFamily="2" charset="0"/>
                <a:ea typeface="Open Sans Bold" pitchFamily="2" charset="0"/>
                <a:cs typeface="Open Sans Bold" pitchFamily="2" charset="0"/>
              </a:rPr>
              <a:t>     3. In-app reporting</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Can’t wait for email reports to arrive by email? View them inside COSAIN and you can additionally select relevant posts for instant download or onward transfer to a colleague.</a:t>
            </a:r>
          </a:p>
        </p:txBody>
      </p:sp>
      <p:sp>
        <p:nvSpPr>
          <p:cNvPr id="3" name="Rectangle: Rounded Corners 2">
            <a:extLst>
              <a:ext uri="{FF2B5EF4-FFF2-40B4-BE49-F238E27FC236}">
                <a16:creationId xmlns:a16="http://schemas.microsoft.com/office/drawing/2014/main" id="{EDEBCDC9-FE58-7180-95A7-50E9B5E44F0E}"/>
              </a:ext>
            </a:extLst>
          </p:cNvPr>
          <p:cNvSpPr/>
          <p:nvPr/>
        </p:nvSpPr>
        <p:spPr>
          <a:xfrm>
            <a:off x="6233997" y="3985552"/>
            <a:ext cx="3780000" cy="2130057"/>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pPr algn="ctr"/>
            <a:r>
              <a:rPr lang="en-GB" sz="1600">
                <a:solidFill>
                  <a:srgbClr val="666F7A"/>
                </a:solidFill>
                <a:effectLst/>
                <a:latin typeface="Open Sans Bold" pitchFamily="2" charset="0"/>
                <a:ea typeface="Open Sans Bold" pitchFamily="2" charset="0"/>
                <a:cs typeface="Open Sans Bold" pitchFamily="2" charset="0"/>
              </a:rPr>
              <a:t>      5. API delivery</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Are you used to dealing wi</a:t>
            </a:r>
            <a:r>
              <a:rPr lang="en-GB" sz="1400">
                <a:solidFill>
                  <a:srgbClr val="666F7A"/>
                </a:solidFill>
                <a:latin typeface="Open Sans regular" pitchFamily="2" charset="0"/>
                <a:ea typeface="Open Sans regular" pitchFamily="2" charset="0"/>
                <a:cs typeface="Open Sans regular" pitchFamily="2" charset="0"/>
              </a:rPr>
              <a:t>th large amounts of data and visualising it in i2 Analyst’s Notebook. In early 2025 we are releasing our new i2 API to allow you to do just that with COSAIN data.</a:t>
            </a:r>
            <a:endParaRPr lang="en-GB" sz="1400">
              <a:solidFill>
                <a:srgbClr val="666F7A"/>
              </a:solidFill>
              <a:effectLst/>
              <a:latin typeface="Open Sans regular" pitchFamily="2" charset="0"/>
              <a:ea typeface="Open Sans regular" pitchFamily="2" charset="0"/>
              <a:cs typeface="Open Sans regular" pitchFamily="2" charset="0"/>
            </a:endParaRPr>
          </a:p>
        </p:txBody>
      </p:sp>
      <p:sp>
        <p:nvSpPr>
          <p:cNvPr id="4" name="Rectangle: Rounded Corners 3">
            <a:extLst>
              <a:ext uri="{FF2B5EF4-FFF2-40B4-BE49-F238E27FC236}">
                <a16:creationId xmlns:a16="http://schemas.microsoft.com/office/drawing/2014/main" id="{138C8EBE-5229-BC70-7952-C5D5B7791CB6}"/>
              </a:ext>
            </a:extLst>
          </p:cNvPr>
          <p:cNvSpPr/>
          <p:nvPr/>
        </p:nvSpPr>
        <p:spPr>
          <a:xfrm>
            <a:off x="2178003" y="3974569"/>
            <a:ext cx="3780000" cy="2130057"/>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r>
              <a:rPr lang="en-GB" sz="1600">
                <a:solidFill>
                  <a:srgbClr val="666F7A"/>
                </a:solidFill>
                <a:effectLst/>
                <a:latin typeface="Open Sans Bold" pitchFamily="2" charset="0"/>
                <a:ea typeface="Open Sans Bold" pitchFamily="2" charset="0"/>
                <a:cs typeface="Open Sans Bold" pitchFamily="2" charset="0"/>
              </a:rPr>
              <a:t>                    4. Dashboards</a:t>
            </a:r>
          </a:p>
          <a:p>
            <a:pPr marL="285750" indent="-285750">
              <a:buFont typeface="Arial" panose="020B0604020202020204" pitchFamily="34" charset="0"/>
              <a:buChar char="•"/>
            </a:pPr>
            <a:endParaRPr lang="en-GB" sz="1600">
              <a:solidFill>
                <a:srgbClr val="666F7A"/>
              </a:solidFill>
              <a:latin typeface="Nunito regular" pitchFamily="2" charset="0"/>
            </a:endParaRP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Are you used to dealing wi</a:t>
            </a:r>
            <a:r>
              <a:rPr lang="en-GB" sz="1400">
                <a:solidFill>
                  <a:srgbClr val="666F7A"/>
                </a:solidFill>
                <a:latin typeface="Open Sans regular" pitchFamily="2" charset="0"/>
                <a:ea typeface="Open Sans regular" pitchFamily="2" charset="0"/>
                <a:cs typeface="Open Sans regular" pitchFamily="2" charset="0"/>
              </a:rPr>
              <a:t>th large amounts of data and visualising it in i2 Analyst’s Notebook. In early 2025 we are releasing our new i2 API to allow you to do just that with COSAIN data.</a:t>
            </a:r>
            <a:endParaRPr lang="en-GB" sz="1400">
              <a:solidFill>
                <a:srgbClr val="666F7A"/>
              </a:solidFill>
              <a:effectLst/>
              <a:latin typeface="Open Sans regular" pitchFamily="2" charset="0"/>
              <a:ea typeface="Open Sans regular" pitchFamily="2" charset="0"/>
              <a:cs typeface="Open Sans regular" pitchFamily="2" charset="0"/>
            </a:endParaRPr>
          </a:p>
        </p:txBody>
      </p:sp>
      <p:pic>
        <p:nvPicPr>
          <p:cNvPr id="11" name="Picture 10" descr="A blue and black computer with a pie chart and a clock&#10;&#10;Description automatically generated">
            <a:extLst>
              <a:ext uri="{FF2B5EF4-FFF2-40B4-BE49-F238E27FC236}">
                <a16:creationId xmlns:a16="http://schemas.microsoft.com/office/drawing/2014/main" id="{603DFD9C-5B1C-E628-4BA5-834CF3E53548}"/>
              </a:ext>
            </a:extLst>
          </p:cNvPr>
          <p:cNvPicPr>
            <a:picLocks noChangeAspect="1"/>
          </p:cNvPicPr>
          <p:nvPr/>
        </p:nvPicPr>
        <p:blipFill>
          <a:blip r:embed="rId2"/>
          <a:stretch>
            <a:fillRect/>
          </a:stretch>
        </p:blipFill>
        <p:spPr>
          <a:xfrm>
            <a:off x="552262" y="1651265"/>
            <a:ext cx="684182" cy="684184"/>
          </a:xfrm>
          <a:prstGeom prst="rect">
            <a:avLst/>
          </a:prstGeom>
        </p:spPr>
      </p:pic>
      <p:pic>
        <p:nvPicPr>
          <p:cNvPr id="16" name="Picture 15" descr="A blue line with a black background&#10;&#10;Description automatically generated">
            <a:extLst>
              <a:ext uri="{FF2B5EF4-FFF2-40B4-BE49-F238E27FC236}">
                <a16:creationId xmlns:a16="http://schemas.microsoft.com/office/drawing/2014/main" id="{C787C92C-4130-4CCA-814A-DF57CAAE26BA}"/>
              </a:ext>
            </a:extLst>
          </p:cNvPr>
          <p:cNvPicPr>
            <a:picLocks noChangeAspect="1"/>
          </p:cNvPicPr>
          <p:nvPr/>
        </p:nvPicPr>
        <p:blipFill>
          <a:blip r:embed="rId3"/>
          <a:stretch>
            <a:fillRect/>
          </a:stretch>
        </p:blipFill>
        <p:spPr>
          <a:xfrm>
            <a:off x="2604337" y="4046413"/>
            <a:ext cx="609685" cy="609685"/>
          </a:xfrm>
          <a:prstGeom prst="rect">
            <a:avLst/>
          </a:prstGeom>
        </p:spPr>
      </p:pic>
      <p:pic>
        <p:nvPicPr>
          <p:cNvPr id="18" name="Picture 17" descr="A blue square with a letter in it&#10;&#10;Description automatically generated">
            <a:extLst>
              <a:ext uri="{FF2B5EF4-FFF2-40B4-BE49-F238E27FC236}">
                <a16:creationId xmlns:a16="http://schemas.microsoft.com/office/drawing/2014/main" id="{FE328441-A676-37FC-C1C0-DB263C43FE66}"/>
              </a:ext>
            </a:extLst>
          </p:cNvPr>
          <p:cNvPicPr>
            <a:picLocks noChangeAspect="1"/>
          </p:cNvPicPr>
          <p:nvPr/>
        </p:nvPicPr>
        <p:blipFill>
          <a:blip r:embed="rId4"/>
          <a:stretch>
            <a:fillRect/>
          </a:stretch>
        </p:blipFill>
        <p:spPr>
          <a:xfrm>
            <a:off x="4502766" y="1693146"/>
            <a:ext cx="609685" cy="609685"/>
          </a:xfrm>
          <a:prstGeom prst="rect">
            <a:avLst/>
          </a:prstGeom>
        </p:spPr>
      </p:pic>
      <p:pic>
        <p:nvPicPr>
          <p:cNvPr id="20" name="Picture 19" descr="A blue and black logo&#10;&#10;Description automatically generated">
            <a:extLst>
              <a:ext uri="{FF2B5EF4-FFF2-40B4-BE49-F238E27FC236}">
                <a16:creationId xmlns:a16="http://schemas.microsoft.com/office/drawing/2014/main" id="{4865E1D9-D346-A065-42EB-1E488C3D0A02}"/>
              </a:ext>
            </a:extLst>
          </p:cNvPr>
          <p:cNvPicPr>
            <a:picLocks noChangeAspect="1"/>
          </p:cNvPicPr>
          <p:nvPr/>
        </p:nvPicPr>
        <p:blipFill>
          <a:blip r:embed="rId5"/>
          <a:stretch>
            <a:fillRect/>
          </a:stretch>
        </p:blipFill>
        <p:spPr>
          <a:xfrm>
            <a:off x="6642182" y="4046413"/>
            <a:ext cx="609685" cy="609685"/>
          </a:xfrm>
          <a:prstGeom prst="rect">
            <a:avLst/>
          </a:prstGeom>
        </p:spPr>
      </p:pic>
      <p:pic>
        <p:nvPicPr>
          <p:cNvPr id="26" name="Picture 25" descr="A blue and black logo&#10;&#10;Description automatically generated">
            <a:extLst>
              <a:ext uri="{FF2B5EF4-FFF2-40B4-BE49-F238E27FC236}">
                <a16:creationId xmlns:a16="http://schemas.microsoft.com/office/drawing/2014/main" id="{675B3A1C-6F26-7C7D-FBEA-BDD86B2ADA0C}"/>
              </a:ext>
            </a:extLst>
          </p:cNvPr>
          <p:cNvPicPr>
            <a:picLocks noChangeAspect="1"/>
          </p:cNvPicPr>
          <p:nvPr/>
        </p:nvPicPr>
        <p:blipFill>
          <a:blip r:embed="rId6"/>
          <a:stretch>
            <a:fillRect/>
          </a:stretch>
        </p:blipFill>
        <p:spPr>
          <a:xfrm>
            <a:off x="8508247" y="1725764"/>
            <a:ext cx="609685" cy="609685"/>
          </a:xfrm>
          <a:prstGeom prst="rect">
            <a:avLst/>
          </a:prstGeom>
        </p:spPr>
      </p:pic>
    </p:spTree>
    <p:extLst>
      <p:ext uri="{BB962C8B-B14F-4D97-AF65-F5344CB8AC3E}">
        <p14:creationId xmlns:p14="http://schemas.microsoft.com/office/powerpoint/2010/main" val="110816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B4849-C4A0-2DB9-ACB9-CF4714385B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95C9DE-1A7B-F28A-8C2C-1E9413C63718}"/>
              </a:ext>
            </a:extLst>
          </p:cNvPr>
          <p:cNvSpPr txBox="1"/>
          <p:nvPr/>
        </p:nvSpPr>
        <p:spPr>
          <a:xfrm>
            <a:off x="411783" y="349200"/>
            <a:ext cx="7934217" cy="1692771"/>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Alert Monitor/</a:t>
            </a:r>
          </a:p>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Lite/DataViewer licences</a:t>
            </a:r>
          </a:p>
        </p:txBody>
      </p:sp>
      <p:pic>
        <p:nvPicPr>
          <p:cNvPr id="9" name="Picture 8">
            <a:extLst>
              <a:ext uri="{FF2B5EF4-FFF2-40B4-BE49-F238E27FC236}">
                <a16:creationId xmlns:a16="http://schemas.microsoft.com/office/drawing/2014/main" id="{4019A037-930F-967F-C0FE-3EA6C358B419}"/>
              </a:ext>
            </a:extLst>
          </p:cNvPr>
          <p:cNvPicPr>
            <a:picLocks noChangeAspect="1"/>
          </p:cNvPicPr>
          <p:nvPr/>
        </p:nvPicPr>
        <p:blipFill>
          <a:blip r:embed="rId2">
            <a:extLst>
              <a:ext uri="{28A0092B-C50C-407E-A947-70E740481C1C}">
                <a14:useLocalDpi xmlns:a14="http://schemas.microsoft.com/office/drawing/2010/main" val="0"/>
              </a:ext>
            </a:extLst>
          </a:blip>
          <a:srcRect l="413" r="413"/>
          <a:stretch/>
        </p:blipFill>
        <p:spPr>
          <a:xfrm>
            <a:off x="515938" y="2451170"/>
            <a:ext cx="7579535" cy="3350661"/>
          </a:xfrm>
          <a:prstGeom prst="roundRect">
            <a:avLst>
              <a:gd name="adj" fmla="val 1061"/>
            </a:avLst>
          </a:prstGeom>
          <a:ln w="3175">
            <a:solidFill>
              <a:schemeClr val="bg1">
                <a:lumMod val="95000"/>
              </a:schemeClr>
            </a:solidFill>
          </a:ln>
          <a:effectLst>
            <a:outerShdw blurRad="50800" dist="50800" algn="tl" rotWithShape="0">
              <a:prstClr val="black">
                <a:alpha val="10000"/>
              </a:prstClr>
            </a:outerShdw>
          </a:effectLst>
        </p:spPr>
      </p:pic>
      <p:sp>
        <p:nvSpPr>
          <p:cNvPr id="4" name="TextBox 3">
            <a:extLst>
              <a:ext uri="{FF2B5EF4-FFF2-40B4-BE49-F238E27FC236}">
                <a16:creationId xmlns:a16="http://schemas.microsoft.com/office/drawing/2014/main" id="{AB64FE26-D0CB-6868-291E-1DC86FCF9D3E}"/>
              </a:ext>
            </a:extLst>
          </p:cNvPr>
          <p:cNvSpPr txBox="1"/>
          <p:nvPr/>
        </p:nvSpPr>
        <p:spPr>
          <a:xfrm>
            <a:off x="8346000" y="2203217"/>
            <a:ext cx="3323793" cy="3743974"/>
          </a:xfrm>
          <a:prstGeom prst="rect">
            <a:avLst/>
          </a:prstGeom>
          <a:noFill/>
        </p:spPr>
        <p:txBody>
          <a:bodyPr wrap="square">
            <a:spAutoFit/>
          </a:bodyPr>
          <a:lstStyle/>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Want to see live data from more tha</a:t>
            </a:r>
            <a:r>
              <a:rPr lang="en-GB" sz="1400">
                <a:solidFill>
                  <a:srgbClr val="666F7A"/>
                </a:solidFill>
                <a:latin typeface="Open Sans regular" pitchFamily="2" charset="0"/>
                <a:ea typeface="Open Sans regular" pitchFamily="2" charset="0"/>
                <a:cs typeface="Open Sans regular" pitchFamily="2" charset="0"/>
              </a:rPr>
              <a:t>n one query at a time? </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Alert Monitor© allows users to view live data from multiple queries, with instant click-through to the data online. Users can also flag and forward individual posts for immediate action.</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Want to share th</a:t>
            </a:r>
            <a:r>
              <a:rPr lang="en-GB" sz="1400">
                <a:solidFill>
                  <a:srgbClr val="666F7A"/>
                </a:solidFill>
                <a:latin typeface="Open Sans regular" pitchFamily="2" charset="0"/>
                <a:ea typeface="Open Sans regular" pitchFamily="2" charset="0"/>
                <a:cs typeface="Open Sans regular" pitchFamily="2" charset="0"/>
              </a:rPr>
              <a:t>e live data results with others?  </a:t>
            </a:r>
            <a:r>
              <a:rPr lang="en-GB" sz="1400">
                <a:solidFill>
                  <a:srgbClr val="666F7A"/>
                </a:solidFill>
                <a:effectLst/>
                <a:latin typeface="Open Sans regular" pitchFamily="2" charset="0"/>
                <a:ea typeface="Open Sans regular" pitchFamily="2" charset="0"/>
                <a:cs typeface="Open Sans regular" pitchFamily="2" charset="0"/>
              </a:rPr>
              <a:t>Lite/DataViewer© licences are </a:t>
            </a:r>
            <a:r>
              <a:rPr lang="en-GB" sz="1400">
                <a:solidFill>
                  <a:srgbClr val="666F7A"/>
                </a:solidFill>
                <a:latin typeface="Open Sans regular" pitchFamily="2" charset="0"/>
                <a:ea typeface="Open Sans regular" pitchFamily="2" charset="0"/>
                <a:cs typeface="Open Sans regular" pitchFamily="2" charset="0"/>
              </a:rPr>
              <a:t>based on the Alert Monitor function and have a simple UI which requires minimal training. You get free Lite/DataViewer licences with Standard licences.</a:t>
            </a:r>
          </a:p>
        </p:txBody>
      </p:sp>
    </p:spTree>
    <p:extLst>
      <p:ext uri="{BB962C8B-B14F-4D97-AF65-F5344CB8AC3E}">
        <p14:creationId xmlns:p14="http://schemas.microsoft.com/office/powerpoint/2010/main" val="359996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D0C4-FD3F-23FA-689C-5C805B590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E16D08-0F91-5E46-0A71-FD9ED8B628E5}"/>
              </a:ext>
            </a:extLst>
          </p:cNvPr>
          <p:cNvSpPr txBox="1"/>
          <p:nvPr/>
        </p:nvSpPr>
        <p:spPr>
          <a:xfrm>
            <a:off x="411783" y="349200"/>
            <a:ext cx="5819217" cy="1692771"/>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Replay Twitter </a:t>
            </a:r>
          </a:p>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Search</a:t>
            </a:r>
          </a:p>
        </p:txBody>
      </p:sp>
      <p:pic>
        <p:nvPicPr>
          <p:cNvPr id="4" name="Picture 3">
            <a:extLst>
              <a:ext uri="{FF2B5EF4-FFF2-40B4-BE49-F238E27FC236}">
                <a16:creationId xmlns:a16="http://schemas.microsoft.com/office/drawing/2014/main" id="{262D2AFF-3B7C-0B93-B2AF-C51898F789AB}"/>
              </a:ext>
            </a:extLst>
          </p:cNvPr>
          <p:cNvPicPr>
            <a:picLocks noChangeAspect="1"/>
          </p:cNvPicPr>
          <p:nvPr/>
        </p:nvPicPr>
        <p:blipFill>
          <a:blip r:embed="rId2"/>
          <a:stretch>
            <a:fillRect/>
          </a:stretch>
        </p:blipFill>
        <p:spPr>
          <a:xfrm>
            <a:off x="5896195" y="1473369"/>
            <a:ext cx="4671742" cy="2627147"/>
          </a:xfrm>
          <a:prstGeom prst="roundRect">
            <a:avLst>
              <a:gd name="adj" fmla="val 1971"/>
            </a:avLst>
          </a:prstGeom>
          <a:ln w="3175">
            <a:solidFill>
              <a:schemeClr val="bg1">
                <a:lumMod val="9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ABCEB05-33EA-2046-53D8-2FB22B28DCDB}"/>
              </a:ext>
            </a:extLst>
          </p:cNvPr>
          <p:cNvPicPr>
            <a:picLocks noChangeAspect="1"/>
          </p:cNvPicPr>
          <p:nvPr/>
        </p:nvPicPr>
        <p:blipFill rotWithShape="1">
          <a:blip r:embed="rId3"/>
          <a:srcRect b="37294"/>
          <a:stretch/>
        </p:blipFill>
        <p:spPr>
          <a:xfrm>
            <a:off x="7780049" y="4426070"/>
            <a:ext cx="2787888" cy="1597230"/>
          </a:xfrm>
          <a:prstGeom prst="roundRect">
            <a:avLst>
              <a:gd name="adj" fmla="val 978"/>
            </a:avLst>
          </a:prstGeom>
          <a:ln w="3175">
            <a:solidFill>
              <a:schemeClr val="bg1">
                <a:lumMod val="9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B160CD9-29B3-C3A2-3D06-B0EED0A7F4B2}"/>
              </a:ext>
            </a:extLst>
          </p:cNvPr>
          <p:cNvPicPr>
            <a:picLocks noChangeAspect="1"/>
          </p:cNvPicPr>
          <p:nvPr/>
        </p:nvPicPr>
        <p:blipFill>
          <a:blip r:embed="rId4"/>
          <a:stretch>
            <a:fillRect/>
          </a:stretch>
        </p:blipFill>
        <p:spPr>
          <a:xfrm>
            <a:off x="5896195" y="4412523"/>
            <a:ext cx="1718278" cy="1624323"/>
          </a:xfrm>
          <a:prstGeom prst="roundRect">
            <a:avLst>
              <a:gd name="adj" fmla="val 2281"/>
            </a:avLst>
          </a:prstGeom>
          <a:ln w="3175">
            <a:solidFill>
              <a:schemeClr val="bg1">
                <a:lumMod val="9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D459F9D-70D6-F7FA-0DE0-0EEB11FAC3B8}"/>
              </a:ext>
            </a:extLst>
          </p:cNvPr>
          <p:cNvSpPr txBox="1"/>
          <p:nvPr/>
        </p:nvSpPr>
        <p:spPr>
          <a:xfrm>
            <a:off x="411783" y="2139629"/>
            <a:ext cx="4945308" cy="2130391"/>
          </a:xfrm>
          <a:prstGeom prst="rect">
            <a:avLst/>
          </a:prstGeom>
          <a:noFill/>
        </p:spPr>
        <p:txBody>
          <a:bodyPr wrap="square">
            <a:spAutoFit/>
          </a:bodyPr>
          <a:lstStyle/>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Interested in historical research on X (Twitter)?</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Replay© allows users to search X’s Full Archive database all the way back to the start of Twitter in 2006 and has multiple display</a:t>
            </a:r>
            <a:r>
              <a:rPr lang="en-GB" sz="1400">
                <a:solidFill>
                  <a:srgbClr val="666F7A"/>
                </a:solidFill>
                <a:latin typeface="Open Sans regular" pitchFamily="2" charset="0"/>
                <a:ea typeface="Open Sans regular" pitchFamily="2" charset="0"/>
                <a:cs typeface="Open Sans regular" pitchFamily="2" charset="0"/>
              </a:rPr>
              <a:t> options, with instant </a:t>
            </a:r>
            <a:r>
              <a:rPr lang="en-GB" sz="1400">
                <a:solidFill>
                  <a:srgbClr val="666F7A"/>
                </a:solidFill>
                <a:effectLst/>
                <a:latin typeface="Open Sans regular" pitchFamily="2" charset="0"/>
                <a:ea typeface="Open Sans regular" pitchFamily="2" charset="0"/>
                <a:cs typeface="Open Sans regular" pitchFamily="2" charset="0"/>
              </a:rPr>
              <a:t>click-through to the data online, and a geotagged map search function.</a:t>
            </a:r>
          </a:p>
          <a:p>
            <a:pPr>
              <a:lnSpc>
                <a:spcPct val="107000"/>
              </a:lnSpc>
              <a:spcAft>
                <a:spcPts val="800"/>
              </a:spcAft>
            </a:pPr>
            <a:r>
              <a:rPr lang="en-GB" sz="1400">
                <a:solidFill>
                  <a:srgbClr val="666F7A"/>
                </a:solidFill>
                <a:latin typeface="Open Sans regular" pitchFamily="2" charset="0"/>
                <a:ea typeface="Open Sans regular" pitchFamily="2" charset="0"/>
                <a:cs typeface="Open Sans regular" pitchFamily="2" charset="0"/>
              </a:rPr>
              <a:t>Is deep analysis your preference? Replay© can help you find previously unknown insight by mining the data to multiple levels using our bespoke SixDos© function.</a:t>
            </a:r>
            <a:endParaRPr lang="en-GB" sz="1400">
              <a:solidFill>
                <a:srgbClr val="666F7A"/>
              </a:solidFill>
              <a:effectLst/>
              <a:latin typeface="Open Sans regular" pitchFamily="2" charset="0"/>
              <a:ea typeface="Open Sans regular" pitchFamily="2" charset="0"/>
              <a:cs typeface="Open Sans regular" pitchFamily="2" charset="0"/>
            </a:endParaRPr>
          </a:p>
        </p:txBody>
      </p:sp>
    </p:spTree>
    <p:extLst>
      <p:ext uri="{BB962C8B-B14F-4D97-AF65-F5344CB8AC3E}">
        <p14:creationId xmlns:p14="http://schemas.microsoft.com/office/powerpoint/2010/main" val="20798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92947-89BF-7E42-9026-21AB8BCD0F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1338E6-EE85-7CE2-11C0-FFF7F8A83407}"/>
              </a:ext>
            </a:extLst>
          </p:cNvPr>
          <p:cNvSpPr txBox="1"/>
          <p:nvPr/>
        </p:nvSpPr>
        <p:spPr>
          <a:xfrm>
            <a:off x="411783" y="349200"/>
            <a:ext cx="5819217" cy="1661993"/>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Searcher</a:t>
            </a:r>
          </a:p>
          <a:p>
            <a:endParaRPr lang="en-GB" sz="5000">
              <a:solidFill>
                <a:srgbClr val="1A73E8"/>
              </a:solidFill>
              <a:latin typeface="Montserrat Bold" panose="00000800000000000000" pitchFamily="2" charset="0"/>
            </a:endParaRPr>
          </a:p>
        </p:txBody>
      </p:sp>
      <p:pic>
        <p:nvPicPr>
          <p:cNvPr id="3" name="Picture 2" descr="Chart, bar chart, waterfall chart&#10;&#10;Description automatically generated">
            <a:extLst>
              <a:ext uri="{FF2B5EF4-FFF2-40B4-BE49-F238E27FC236}">
                <a16:creationId xmlns:a16="http://schemas.microsoft.com/office/drawing/2014/main" id="{FDF49D2C-FF4F-9770-29FA-FF34961A36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17"/>
          <a:stretch/>
        </p:blipFill>
        <p:spPr>
          <a:xfrm>
            <a:off x="515938" y="1573862"/>
            <a:ext cx="9450062" cy="3608186"/>
          </a:xfrm>
          <a:prstGeom prst="roundRect">
            <a:avLst>
              <a:gd name="adj" fmla="val 1355"/>
            </a:avLst>
          </a:prstGeom>
          <a:ln w="3175" cap="sq">
            <a:solidFill>
              <a:schemeClr val="bg1">
                <a:lumMod val="95000"/>
              </a:schemeClr>
            </a:solidFill>
            <a:prstDash val="solid"/>
            <a:miter lim="800000"/>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E1ECA96D-C2AE-530B-04A0-B25096085934}"/>
              </a:ext>
            </a:extLst>
          </p:cNvPr>
          <p:cNvSpPr txBox="1"/>
          <p:nvPr/>
        </p:nvSpPr>
        <p:spPr>
          <a:xfrm>
            <a:off x="417660" y="5284138"/>
            <a:ext cx="9646617" cy="772647"/>
          </a:xfrm>
          <a:prstGeom prst="rect">
            <a:avLst/>
          </a:prstGeom>
          <a:noFill/>
        </p:spPr>
        <p:txBody>
          <a:bodyPr wrap="square" lIns="91440" tIns="45720" rIns="91440" bIns="45720" anchor="t">
            <a:spAutoFit/>
          </a:bodyPr>
          <a:lstStyle/>
          <a:p>
            <a:pPr>
              <a:lnSpc>
                <a:spcPct val="107000"/>
              </a:lnSpc>
              <a:spcAft>
                <a:spcPts val="800"/>
              </a:spcAft>
            </a:pPr>
            <a:r>
              <a:rPr lang="en-GB" sz="1400">
                <a:solidFill>
                  <a:srgbClr val="666F7A"/>
                </a:solidFill>
                <a:latin typeface="Open Sans regular"/>
                <a:ea typeface="Open Sans regular"/>
                <a:cs typeface="Open Sans regular"/>
              </a:rPr>
              <a:t>Concerned you may have missed something important? Users can interrogate COSAIN’s</a:t>
            </a:r>
            <a:r>
              <a:rPr lang="en-GB" sz="1400">
                <a:solidFill>
                  <a:srgbClr val="666F7A"/>
                </a:solidFill>
                <a:effectLst/>
                <a:latin typeface="Open Sans regular"/>
                <a:ea typeface="Open Sans regular"/>
                <a:cs typeface="Open Sans regular"/>
              </a:rPr>
              <a:t> vast data-lake for previously unknown insight and export it for analysis or instant click-through to the data online. Searcher© has several granular search options to help you locate any missing insight. </a:t>
            </a:r>
          </a:p>
        </p:txBody>
      </p:sp>
      <p:sp>
        <p:nvSpPr>
          <p:cNvPr id="5" name="Rectangle 4">
            <a:extLst>
              <a:ext uri="{FF2B5EF4-FFF2-40B4-BE49-F238E27FC236}">
                <a16:creationId xmlns:a16="http://schemas.microsoft.com/office/drawing/2014/main" id="{B8DE24DE-59FC-4C55-E15D-DE4EAC7EE1AD}"/>
              </a:ext>
            </a:extLst>
          </p:cNvPr>
          <p:cNvSpPr/>
          <p:nvPr/>
        </p:nvSpPr>
        <p:spPr>
          <a:xfrm>
            <a:off x="2947386" y="2246050"/>
            <a:ext cx="790113" cy="159799"/>
          </a:xfrm>
          <a:prstGeom prst="rect">
            <a:avLst/>
          </a:prstGeom>
          <a:solidFill>
            <a:srgbClr val="F1F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728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03CF-BDD1-1D42-8A9D-C7DF028600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4399EE-1799-0A75-B12B-5B7E6192E9FA}"/>
              </a:ext>
            </a:extLst>
          </p:cNvPr>
          <p:cNvSpPr txBox="1"/>
          <p:nvPr/>
        </p:nvSpPr>
        <p:spPr>
          <a:xfrm>
            <a:off x="411783" y="349200"/>
            <a:ext cx="5819217" cy="1661993"/>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Footprint</a:t>
            </a:r>
          </a:p>
          <a:p>
            <a:endParaRPr lang="en-GB" sz="5000">
              <a:solidFill>
                <a:srgbClr val="1A73E8"/>
              </a:solidFill>
              <a:latin typeface="Montserrat Bold" panose="000008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D59171F7-54C4-5539-709B-DFBDEAB18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83" y="1618139"/>
            <a:ext cx="8280062" cy="4657535"/>
          </a:xfrm>
          <a:prstGeom prst="roundRect">
            <a:avLst>
              <a:gd name="adj" fmla="val 1295"/>
            </a:avLst>
          </a:prstGeom>
          <a:ln w="3175">
            <a:solidFill>
              <a:schemeClr val="bg1">
                <a:lumMod val="9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7A881439-2405-C00E-708D-FF5C6155D1CD}"/>
              </a:ext>
            </a:extLst>
          </p:cNvPr>
          <p:cNvPicPr>
            <a:picLocks noChangeAspect="1"/>
          </p:cNvPicPr>
          <p:nvPr/>
        </p:nvPicPr>
        <p:blipFill>
          <a:blip r:embed="rId3"/>
          <a:stretch>
            <a:fillRect/>
          </a:stretch>
        </p:blipFill>
        <p:spPr>
          <a:xfrm>
            <a:off x="1866000" y="4861307"/>
            <a:ext cx="2647950" cy="590550"/>
          </a:xfrm>
          <a:prstGeom prst="rect">
            <a:avLst/>
          </a:prstGeom>
        </p:spPr>
      </p:pic>
      <p:sp>
        <p:nvSpPr>
          <p:cNvPr id="7" name="TextBox 6">
            <a:extLst>
              <a:ext uri="{FF2B5EF4-FFF2-40B4-BE49-F238E27FC236}">
                <a16:creationId xmlns:a16="http://schemas.microsoft.com/office/drawing/2014/main" id="{B1C67FD3-FFD0-7785-FCE0-9099353777AC}"/>
              </a:ext>
            </a:extLst>
          </p:cNvPr>
          <p:cNvSpPr txBox="1"/>
          <p:nvPr/>
        </p:nvSpPr>
        <p:spPr>
          <a:xfrm>
            <a:off x="9119836" y="2063190"/>
            <a:ext cx="2811301" cy="3846566"/>
          </a:xfrm>
          <a:prstGeom prst="rect">
            <a:avLst/>
          </a:prstGeom>
          <a:noFill/>
        </p:spPr>
        <p:txBody>
          <a:bodyPr wrap="square">
            <a:spAutoFit/>
          </a:bodyPr>
          <a:lstStyle/>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Need help to find people or validate personal data?</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Footprint© is an online tracing and data verification tool, with an intuitive UI.</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You get a generous allowance of</a:t>
            </a:r>
            <a:r>
              <a:rPr lang="en-GB" sz="1400">
                <a:solidFill>
                  <a:srgbClr val="666F7A"/>
                </a:solidFill>
                <a:latin typeface="Open Sans regular" pitchFamily="2" charset="0"/>
                <a:ea typeface="Open Sans regular" pitchFamily="2" charset="0"/>
                <a:cs typeface="Open Sans regular" pitchFamily="2" charset="0"/>
              </a:rPr>
              <a:t> free Validate</a:t>
            </a:r>
            <a:r>
              <a:rPr lang="en-GB" sz="1400" b="1">
                <a:solidFill>
                  <a:srgbClr val="666F7A"/>
                </a:solidFill>
                <a:latin typeface="Open Sans regular" pitchFamily="2" charset="0"/>
                <a:ea typeface="Open Sans regular" pitchFamily="2" charset="0"/>
                <a:cs typeface="Open Sans regular" pitchFamily="2" charset="0"/>
              </a:rPr>
              <a:t>©</a:t>
            </a:r>
            <a:r>
              <a:rPr lang="en-GB" sz="1400">
                <a:solidFill>
                  <a:srgbClr val="666F7A"/>
                </a:solidFill>
                <a:latin typeface="Open Sans regular" pitchFamily="2" charset="0"/>
                <a:ea typeface="Open Sans regular" pitchFamily="2" charset="0"/>
                <a:cs typeface="Open Sans regular" pitchFamily="2" charset="0"/>
              </a:rPr>
              <a:t> consented data searches per month, which gives users access to both publicly available and ethically collected non-publicly available personally identifiable information.</a:t>
            </a:r>
          </a:p>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A higher Validate credit limit  can be easily arranged. POA. </a:t>
            </a:r>
          </a:p>
        </p:txBody>
      </p:sp>
      <p:sp>
        <p:nvSpPr>
          <p:cNvPr id="3" name="Rectangle 2">
            <a:extLst>
              <a:ext uri="{FF2B5EF4-FFF2-40B4-BE49-F238E27FC236}">
                <a16:creationId xmlns:a16="http://schemas.microsoft.com/office/drawing/2014/main" id="{24EFCD19-30FB-A657-75D3-4B6F88941E60}"/>
              </a:ext>
            </a:extLst>
          </p:cNvPr>
          <p:cNvSpPr/>
          <p:nvPr/>
        </p:nvSpPr>
        <p:spPr>
          <a:xfrm>
            <a:off x="7457243" y="1995084"/>
            <a:ext cx="1128361" cy="175827"/>
          </a:xfrm>
          <a:prstGeom prst="rect">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77F063A-A6BB-BE74-3CF8-48810D6D0285}"/>
              </a:ext>
            </a:extLst>
          </p:cNvPr>
          <p:cNvSpPr/>
          <p:nvPr/>
        </p:nvSpPr>
        <p:spPr>
          <a:xfrm>
            <a:off x="5294706" y="1971542"/>
            <a:ext cx="1150289" cy="136211"/>
          </a:xfrm>
          <a:prstGeom prst="rect">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7F015CC-0E67-6D46-4B9D-0B3686A05A42}"/>
              </a:ext>
            </a:extLst>
          </p:cNvPr>
          <p:cNvSpPr txBox="1"/>
          <p:nvPr/>
        </p:nvSpPr>
        <p:spPr>
          <a:xfrm>
            <a:off x="6095129" y="1955467"/>
            <a:ext cx="450056" cy="215444"/>
          </a:xfrm>
          <a:prstGeom prst="rect">
            <a:avLst/>
          </a:prstGeom>
          <a:noFill/>
        </p:spPr>
        <p:txBody>
          <a:bodyPr wrap="square" rtlCol="0">
            <a:spAutoFit/>
          </a:bodyPr>
          <a:lstStyle/>
          <a:p>
            <a:r>
              <a:rPr lang="en-GB" sz="800" b="1">
                <a:solidFill>
                  <a:srgbClr val="666F7A"/>
                </a:solidFill>
              </a:rPr>
              <a:t>50/50</a:t>
            </a:r>
          </a:p>
        </p:txBody>
      </p:sp>
    </p:spTree>
    <p:extLst>
      <p:ext uri="{BB962C8B-B14F-4D97-AF65-F5344CB8AC3E}">
        <p14:creationId xmlns:p14="http://schemas.microsoft.com/office/powerpoint/2010/main" val="677500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77AB3-A527-93E7-D9AC-EF9CC46512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7B2EBB-AD23-3483-147D-DDE4773E2F67}"/>
              </a:ext>
            </a:extLst>
          </p:cNvPr>
          <p:cNvSpPr txBox="1"/>
          <p:nvPr/>
        </p:nvSpPr>
        <p:spPr>
          <a:xfrm>
            <a:off x="411783" y="349200"/>
            <a:ext cx="5819217" cy="1661993"/>
          </a:xfrm>
          <a:prstGeom prst="rect">
            <a:avLst/>
          </a:prstGeom>
          <a:noFill/>
        </p:spPr>
        <p:txBody>
          <a:bodyPr wrap="square" rtlCol="0">
            <a:spAutoFit/>
          </a:bodyPr>
          <a:lstStyle/>
          <a:p>
            <a:r>
              <a:rPr lang="en-GB" sz="5200" err="1">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SpiderSense</a:t>
            </a:r>
            <a:endPar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endParaRPr>
          </a:p>
          <a:p>
            <a:endParaRPr lang="en-GB" sz="5000">
              <a:solidFill>
                <a:srgbClr val="1A73E8"/>
              </a:solidFill>
              <a:latin typeface="Montserrat Bold" panose="00000800000000000000" pitchFamily="2" charset="0"/>
            </a:endParaRPr>
          </a:p>
        </p:txBody>
      </p:sp>
      <p:pic>
        <p:nvPicPr>
          <p:cNvPr id="5" name="Picture 4">
            <a:extLst>
              <a:ext uri="{FF2B5EF4-FFF2-40B4-BE49-F238E27FC236}">
                <a16:creationId xmlns:a16="http://schemas.microsoft.com/office/drawing/2014/main" id="{9582A0AC-A114-E6FD-4C05-2F5344456EF2}"/>
              </a:ext>
            </a:extLst>
          </p:cNvPr>
          <p:cNvPicPr>
            <a:picLocks noChangeAspect="1"/>
          </p:cNvPicPr>
          <p:nvPr/>
        </p:nvPicPr>
        <p:blipFill rotWithShape="1">
          <a:blip r:embed="rId2"/>
          <a:srcRect b="1162"/>
          <a:stretch/>
        </p:blipFill>
        <p:spPr>
          <a:xfrm>
            <a:off x="515939" y="1504585"/>
            <a:ext cx="9405061" cy="3918749"/>
          </a:xfrm>
          <a:prstGeom prst="roundRect">
            <a:avLst>
              <a:gd name="adj" fmla="val 1965"/>
            </a:avLst>
          </a:prstGeom>
          <a:ln w="6350">
            <a:solidFill>
              <a:schemeClr val="bg1">
                <a:lumMod val="95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D545A34B-D045-C5F7-721A-FB9448C82129}"/>
              </a:ext>
            </a:extLst>
          </p:cNvPr>
          <p:cNvSpPr txBox="1"/>
          <p:nvPr/>
        </p:nvSpPr>
        <p:spPr>
          <a:xfrm>
            <a:off x="443193" y="5557084"/>
            <a:ext cx="10548079" cy="772647"/>
          </a:xfrm>
          <a:prstGeom prst="rect">
            <a:avLst/>
          </a:prstGeom>
          <a:noFill/>
        </p:spPr>
        <p:txBody>
          <a:bodyPr wrap="square">
            <a:spAutoFit/>
          </a:bodyPr>
          <a:lstStyle/>
          <a:p>
            <a:pPr>
              <a:lnSpc>
                <a:spcPct val="107000"/>
              </a:lnSpc>
              <a:spcAft>
                <a:spcPts val="800"/>
              </a:spcAft>
            </a:pPr>
            <a:r>
              <a:rPr lang="en-GB" sz="1400">
                <a:solidFill>
                  <a:srgbClr val="666F7A"/>
                </a:solidFill>
                <a:effectLst/>
                <a:latin typeface="Open Sans regular" pitchFamily="2" charset="0"/>
                <a:ea typeface="Open Sans regular" pitchFamily="2" charset="0"/>
                <a:cs typeface="Open Sans regular" pitchFamily="2" charset="0"/>
              </a:rPr>
              <a:t>Do your staff find it hard to navigate large or multiple data sets? </a:t>
            </a:r>
            <a:r>
              <a:rPr lang="en-GB" sz="1400">
                <a:solidFill>
                  <a:srgbClr val="666F7A"/>
                </a:solidFill>
                <a:latin typeface="Open Sans regular" pitchFamily="2" charset="0"/>
                <a:ea typeface="Open Sans regular" pitchFamily="2" charset="0"/>
                <a:cs typeface="Open Sans regular" pitchFamily="2" charset="0"/>
              </a:rPr>
              <a:t>SpiderSense provides users with multiple options to visualise data sets onscreen and discover previously unknown networks. </a:t>
            </a:r>
            <a:r>
              <a:rPr lang="en-GB" sz="1400">
                <a:solidFill>
                  <a:srgbClr val="666F7A"/>
                </a:solidFill>
                <a:effectLst/>
                <a:latin typeface="Open Sans regular" pitchFamily="2" charset="0"/>
                <a:ea typeface="Open Sans regular" pitchFamily="2" charset="0"/>
                <a:cs typeface="Open Sans regular" pitchFamily="2" charset="0"/>
              </a:rPr>
              <a:t>SpiderSense is also a powerful OSINT tool, with breached data insight and an advanced UK Company House search, perfect for financial investigators. </a:t>
            </a:r>
          </a:p>
        </p:txBody>
      </p:sp>
    </p:spTree>
    <p:extLst>
      <p:ext uri="{BB962C8B-B14F-4D97-AF65-F5344CB8AC3E}">
        <p14:creationId xmlns:p14="http://schemas.microsoft.com/office/powerpoint/2010/main" val="212960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5A8FA-E361-2735-1C8C-1984A8066D43}"/>
              </a:ext>
            </a:extLst>
          </p:cNvPr>
          <p:cNvSpPr txBox="1"/>
          <p:nvPr/>
        </p:nvSpPr>
        <p:spPr>
          <a:xfrm>
            <a:off x="450818" y="5798416"/>
            <a:ext cx="9630000" cy="461665"/>
          </a:xfrm>
          <a:prstGeom prst="rect">
            <a:avLst/>
          </a:prstGeom>
          <a:noFill/>
        </p:spPr>
        <p:txBody>
          <a:bodyPr wrap="square" lIns="91440" tIns="45720" rIns="91440" bIns="45720" rtlCol="0" anchor="t">
            <a:spAutoFit/>
          </a:bodyPr>
          <a:lstStyle/>
          <a:p>
            <a:r>
              <a:rPr lang="en-GB" sz="1200" b="0" i="0">
                <a:solidFill>
                  <a:srgbClr val="666F7A"/>
                </a:solidFill>
                <a:effectLst/>
                <a:latin typeface="Open Sans"/>
                <a:ea typeface="Open Sans"/>
                <a:cs typeface="Open Sans"/>
              </a:rPr>
              <a:t>A discretionary discount may be available for purchase of 15 licences or more, please contact </a:t>
            </a:r>
            <a:r>
              <a:rPr lang="en-GB" sz="1200">
                <a:solidFill>
                  <a:srgbClr val="666F7A"/>
                </a:solidFill>
                <a:latin typeface="Open Sans"/>
                <a:ea typeface="Open Sans"/>
                <a:cs typeface="Open Sans"/>
              </a:rPr>
              <a:t>the COSAIN</a:t>
            </a:r>
            <a:r>
              <a:rPr lang="en-GB" sz="1200" b="0" i="0">
                <a:solidFill>
                  <a:srgbClr val="666F7A"/>
                </a:solidFill>
                <a:effectLst/>
                <a:latin typeface="Open Sans"/>
                <a:ea typeface="Open Sans"/>
                <a:cs typeface="Open Sans"/>
              </a:rPr>
              <a:t> team for further details.</a:t>
            </a:r>
          </a:p>
          <a:p>
            <a:r>
              <a:rPr lang="en-GB" sz="1200" b="0" i="0">
                <a:solidFill>
                  <a:srgbClr val="666F7A"/>
                </a:solidFill>
                <a:effectLst/>
                <a:latin typeface="Open Sans"/>
                <a:ea typeface="Open Sans"/>
                <a:cs typeface="Open Sans"/>
              </a:rPr>
              <a:t>All prices are ex-VAT.</a:t>
            </a:r>
            <a:endParaRPr lang="en-GB" sz="1200">
              <a:solidFill>
                <a:srgbClr val="666F7A"/>
              </a:solidFill>
              <a:latin typeface="Open Sans"/>
              <a:ea typeface="Open Sans"/>
              <a:cs typeface="Open Sans"/>
            </a:endParaRPr>
          </a:p>
        </p:txBody>
      </p:sp>
      <p:grpSp>
        <p:nvGrpSpPr>
          <p:cNvPr id="3" name="Group 2">
            <a:extLst>
              <a:ext uri="{FF2B5EF4-FFF2-40B4-BE49-F238E27FC236}">
                <a16:creationId xmlns:a16="http://schemas.microsoft.com/office/drawing/2014/main" id="{C73C7F37-E63D-9F5F-3DAE-A7D45C9FF960}"/>
              </a:ext>
            </a:extLst>
          </p:cNvPr>
          <p:cNvGrpSpPr/>
          <p:nvPr/>
        </p:nvGrpSpPr>
        <p:grpSpPr>
          <a:xfrm>
            <a:off x="3936208" y="3961318"/>
            <a:ext cx="3016800" cy="1746273"/>
            <a:chOff x="538553" y="3090534"/>
            <a:chExt cx="3016800" cy="1746273"/>
          </a:xfrm>
        </p:grpSpPr>
        <p:sp>
          <p:nvSpPr>
            <p:cNvPr id="5" name="Rectangle: Rounded Corners 4">
              <a:extLst>
                <a:ext uri="{FF2B5EF4-FFF2-40B4-BE49-F238E27FC236}">
                  <a16:creationId xmlns:a16="http://schemas.microsoft.com/office/drawing/2014/main" id="{47EC3646-528B-816C-A6D0-28F46CDC13DD}"/>
                </a:ext>
              </a:extLst>
            </p:cNvPr>
            <p:cNvSpPr/>
            <p:nvPr/>
          </p:nvSpPr>
          <p:spPr>
            <a:xfrm>
              <a:off x="538553" y="3319859"/>
              <a:ext cx="3016800" cy="1516948"/>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600">
                  <a:solidFill>
                    <a:srgbClr val="F4F5F7"/>
                  </a:solidFill>
                  <a:effectLst/>
                  <a:latin typeface="Open Sans SemiBold" panose="020B0706030804020204" pitchFamily="34" charset="0"/>
                  <a:ea typeface="Open Sans SemiBold" panose="020B0706030804020204" pitchFamily="34" charset="0"/>
                  <a:cs typeface="Open Sans SemiBold" panose="020B0706030804020204" pitchFamily="34" charset="0"/>
                </a:rPr>
                <a:t>1 Licence</a:t>
              </a:r>
              <a:endParaRPr lang="en-GB" sz="1200">
                <a:solidFill>
                  <a:srgbClr val="F4F5F7"/>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200">
                <a:solidFill>
                  <a:srgbClr val="666F7A"/>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30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rPr>
                <a:t>£</a:t>
              </a:r>
              <a:r>
                <a:rPr lang="en-GB" sz="3000">
                  <a:solidFill>
                    <a:srgbClr val="1A73E8"/>
                  </a:solidFill>
                  <a:latin typeface="Open Sans SemiBold" panose="020B0706030804020204" pitchFamily="34" charset="0"/>
                  <a:ea typeface="Open Sans SemiBold" panose="020B0706030804020204" pitchFamily="34" charset="0"/>
                  <a:cs typeface="Open Sans SemiBold" panose="020B0706030804020204" pitchFamily="34" charset="0"/>
                </a:rPr>
                <a:t>18</a:t>
              </a:r>
              <a:r>
                <a:rPr lang="en-GB" sz="30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rPr>
                <a:t>,</a:t>
              </a:r>
              <a:r>
                <a:rPr lang="en-GB" sz="3000">
                  <a:solidFill>
                    <a:srgbClr val="1A73E8"/>
                  </a:solidFill>
                  <a:latin typeface="Open Sans SemiBold" panose="020B0706030804020204" pitchFamily="34" charset="0"/>
                  <a:ea typeface="Open Sans SemiBold" panose="020B0706030804020204" pitchFamily="34" charset="0"/>
                  <a:cs typeface="Open Sans SemiBold" panose="020B0706030804020204" pitchFamily="34" charset="0"/>
                </a:rPr>
                <a:t>895 </a:t>
              </a:r>
              <a:r>
                <a:rPr lang="en-GB" sz="1200">
                  <a:solidFill>
                    <a:srgbClr val="666F7A"/>
                  </a:solidFill>
                  <a:latin typeface="Open Sans" panose="020B0606030504020204" pitchFamily="34" charset="0"/>
                  <a:ea typeface="Open Sans" panose="020B0606030504020204" pitchFamily="34" charset="0"/>
                  <a:cs typeface="Open Sans" panose="020B0606030504020204" pitchFamily="34" charset="0"/>
                </a:rPr>
                <a:t>per licence</a:t>
              </a:r>
              <a:endParaRPr lang="en-GB" sz="12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Top Corners Rounded 5">
              <a:extLst>
                <a:ext uri="{FF2B5EF4-FFF2-40B4-BE49-F238E27FC236}">
                  <a16:creationId xmlns:a16="http://schemas.microsoft.com/office/drawing/2014/main" id="{265FC34B-E038-3962-C1C2-2CD79656B690}"/>
                </a:ext>
              </a:extLst>
            </p:cNvPr>
            <p:cNvSpPr/>
            <p:nvPr/>
          </p:nvSpPr>
          <p:spPr>
            <a:xfrm>
              <a:off x="538554" y="3090534"/>
              <a:ext cx="3015000" cy="659596"/>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a:t>
              </a:r>
              <a:r>
                <a:rPr lang="en-GB" sz="16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 Licences</a:t>
              </a:r>
            </a:p>
          </p:txBody>
        </p:sp>
      </p:grpSp>
      <p:grpSp>
        <p:nvGrpSpPr>
          <p:cNvPr id="8" name="Group 7">
            <a:extLst>
              <a:ext uri="{FF2B5EF4-FFF2-40B4-BE49-F238E27FC236}">
                <a16:creationId xmlns:a16="http://schemas.microsoft.com/office/drawing/2014/main" id="{5E64D0CF-0FD6-A386-0BBF-5006B428E5E6}"/>
              </a:ext>
            </a:extLst>
          </p:cNvPr>
          <p:cNvGrpSpPr/>
          <p:nvPr/>
        </p:nvGrpSpPr>
        <p:grpSpPr>
          <a:xfrm>
            <a:off x="542807" y="3961318"/>
            <a:ext cx="3016800" cy="1746273"/>
            <a:chOff x="538553" y="3090534"/>
            <a:chExt cx="3016800" cy="1746273"/>
          </a:xfrm>
        </p:grpSpPr>
        <p:sp>
          <p:nvSpPr>
            <p:cNvPr id="9" name="Rectangle: Rounded Corners 8">
              <a:extLst>
                <a:ext uri="{FF2B5EF4-FFF2-40B4-BE49-F238E27FC236}">
                  <a16:creationId xmlns:a16="http://schemas.microsoft.com/office/drawing/2014/main" id="{C0C47702-DD46-7ECC-6E02-59EACFDD84CF}"/>
                </a:ext>
              </a:extLst>
            </p:cNvPr>
            <p:cNvSpPr/>
            <p:nvPr/>
          </p:nvSpPr>
          <p:spPr>
            <a:xfrm>
              <a:off x="538553" y="3319859"/>
              <a:ext cx="3016800" cy="1516948"/>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600">
                  <a:solidFill>
                    <a:srgbClr val="F4F5F7"/>
                  </a:solidFill>
                  <a:effectLst/>
                  <a:latin typeface="Open Sans SemiBold" panose="020B0706030804020204" pitchFamily="34" charset="0"/>
                  <a:ea typeface="Open Sans SemiBold" panose="020B0706030804020204" pitchFamily="34" charset="0"/>
                  <a:cs typeface="Open Sans SemiBold" panose="020B0706030804020204" pitchFamily="34" charset="0"/>
                </a:rPr>
                <a:t>1 Licence</a:t>
              </a:r>
              <a:endParaRPr lang="en-GB" sz="1200">
                <a:solidFill>
                  <a:srgbClr val="F4F5F7"/>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200">
                <a:solidFill>
                  <a:srgbClr val="666F7A"/>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30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rPr>
                <a:t>£19,495</a:t>
              </a:r>
              <a:endParaRPr lang="en-GB" sz="10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Rectangle: Top Corners Rounded 9">
              <a:extLst>
                <a:ext uri="{FF2B5EF4-FFF2-40B4-BE49-F238E27FC236}">
                  <a16:creationId xmlns:a16="http://schemas.microsoft.com/office/drawing/2014/main" id="{91449EF2-0D28-5DA1-5AC4-42B7AC36E77C}"/>
                </a:ext>
              </a:extLst>
            </p:cNvPr>
            <p:cNvSpPr/>
            <p:nvPr/>
          </p:nvSpPr>
          <p:spPr>
            <a:xfrm>
              <a:off x="538554" y="3090534"/>
              <a:ext cx="3015000" cy="659596"/>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 Licence</a:t>
              </a:r>
            </a:p>
          </p:txBody>
        </p:sp>
      </p:grpSp>
      <p:grpSp>
        <p:nvGrpSpPr>
          <p:cNvPr id="11" name="Group 10">
            <a:extLst>
              <a:ext uri="{FF2B5EF4-FFF2-40B4-BE49-F238E27FC236}">
                <a16:creationId xmlns:a16="http://schemas.microsoft.com/office/drawing/2014/main" id="{478F00A3-EE91-651B-923C-648FB91BC62D}"/>
              </a:ext>
            </a:extLst>
          </p:cNvPr>
          <p:cNvGrpSpPr/>
          <p:nvPr/>
        </p:nvGrpSpPr>
        <p:grpSpPr>
          <a:xfrm>
            <a:off x="7329609" y="3961318"/>
            <a:ext cx="3016800" cy="1746273"/>
            <a:chOff x="538553" y="3090534"/>
            <a:chExt cx="3016800" cy="1746273"/>
          </a:xfrm>
        </p:grpSpPr>
        <p:sp>
          <p:nvSpPr>
            <p:cNvPr id="12" name="Rectangle: Rounded Corners 11">
              <a:extLst>
                <a:ext uri="{FF2B5EF4-FFF2-40B4-BE49-F238E27FC236}">
                  <a16:creationId xmlns:a16="http://schemas.microsoft.com/office/drawing/2014/main" id="{0BA850CC-5F0F-F492-BBCD-D22DADE0B18C}"/>
                </a:ext>
              </a:extLst>
            </p:cNvPr>
            <p:cNvSpPr/>
            <p:nvPr/>
          </p:nvSpPr>
          <p:spPr>
            <a:xfrm>
              <a:off x="538553" y="3319859"/>
              <a:ext cx="3016800" cy="1516948"/>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600">
                  <a:solidFill>
                    <a:srgbClr val="F4F5F7"/>
                  </a:solidFill>
                  <a:effectLst/>
                  <a:latin typeface="Open Sans SemiBold" panose="020B0706030804020204" pitchFamily="34" charset="0"/>
                  <a:ea typeface="Open Sans SemiBold" panose="020B0706030804020204" pitchFamily="34" charset="0"/>
                  <a:cs typeface="Open Sans SemiBold" panose="020B0706030804020204" pitchFamily="34" charset="0"/>
                </a:rPr>
                <a:t>1 Licence</a:t>
              </a:r>
              <a:endParaRPr lang="en-GB" sz="1200">
                <a:solidFill>
                  <a:srgbClr val="F4F5F7"/>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200">
                <a:solidFill>
                  <a:srgbClr val="666F7A"/>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3000">
                  <a:solidFill>
                    <a:srgbClr val="1A73E8"/>
                  </a:solidFill>
                  <a:effectLst/>
                  <a:latin typeface="Open Sans SemiBold" panose="020B0706030804020204" pitchFamily="34" charset="0"/>
                  <a:ea typeface="Open Sans SemiBold" panose="020B0706030804020204" pitchFamily="34" charset="0"/>
                  <a:cs typeface="Open Sans SemiBold" panose="020B0706030804020204" pitchFamily="34" charset="0"/>
                </a:rPr>
                <a:t>£18,445 </a:t>
              </a:r>
              <a:r>
                <a:rPr lang="en-GB" sz="1200">
                  <a:solidFill>
                    <a:srgbClr val="666F7A"/>
                  </a:solidFill>
                  <a:latin typeface="Open Sans" panose="020B0606030504020204" pitchFamily="34" charset="0"/>
                  <a:ea typeface="Open Sans" panose="020B0606030504020204" pitchFamily="34" charset="0"/>
                  <a:cs typeface="Open Sans" panose="020B0606030504020204" pitchFamily="34" charset="0"/>
                </a:rPr>
                <a:t>per l</a:t>
              </a:r>
              <a:r>
                <a:rPr lang="en-GB" sz="1200">
                  <a:solidFill>
                    <a:srgbClr val="666F7A"/>
                  </a:solidFill>
                  <a:effectLst/>
                  <a:latin typeface="Open Sans" panose="020B0606030504020204" pitchFamily="34" charset="0"/>
                  <a:ea typeface="Open Sans" panose="020B0606030504020204" pitchFamily="34" charset="0"/>
                  <a:cs typeface="Open Sans" panose="020B0606030504020204" pitchFamily="34" charset="0"/>
                </a:rPr>
                <a:t>icence </a:t>
              </a:r>
            </a:p>
          </p:txBody>
        </p:sp>
        <p:sp>
          <p:nvSpPr>
            <p:cNvPr id="13" name="Rectangle: Top Corners Rounded 12">
              <a:extLst>
                <a:ext uri="{FF2B5EF4-FFF2-40B4-BE49-F238E27FC236}">
                  <a16:creationId xmlns:a16="http://schemas.microsoft.com/office/drawing/2014/main" id="{E3D1BD94-FB83-5301-DD96-B69EC46A8983}"/>
                </a:ext>
              </a:extLst>
            </p:cNvPr>
            <p:cNvSpPr/>
            <p:nvPr/>
          </p:nvSpPr>
          <p:spPr>
            <a:xfrm>
              <a:off x="538554" y="3090534"/>
              <a:ext cx="3015000" cy="659596"/>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3+ Licences</a:t>
              </a:r>
            </a:p>
          </p:txBody>
        </p:sp>
      </p:grpSp>
      <p:sp>
        <p:nvSpPr>
          <p:cNvPr id="15" name="TextBox 14">
            <a:extLst>
              <a:ext uri="{FF2B5EF4-FFF2-40B4-BE49-F238E27FC236}">
                <a16:creationId xmlns:a16="http://schemas.microsoft.com/office/drawing/2014/main" id="{CE61AA16-4F98-A9B2-5D45-8E750756F408}"/>
              </a:ext>
            </a:extLst>
          </p:cNvPr>
          <p:cNvSpPr txBox="1"/>
          <p:nvPr/>
        </p:nvSpPr>
        <p:spPr>
          <a:xfrm>
            <a:off x="450818" y="1355123"/>
            <a:ext cx="9629999" cy="2246769"/>
          </a:xfrm>
          <a:prstGeom prst="rect">
            <a:avLst/>
          </a:prstGeom>
          <a:noFill/>
        </p:spPr>
        <p:txBody>
          <a:bodyPr wrap="square">
            <a:spAutoFit/>
          </a:bodyPr>
          <a:lstStyle/>
          <a:p>
            <a:r>
              <a:rPr lang="en-GB" sz="1400">
                <a:solidFill>
                  <a:srgbClr val="666F7A"/>
                </a:solidFill>
                <a:latin typeface="Open Sans"/>
                <a:ea typeface="Open Sans SemiBold"/>
                <a:cs typeface="Segoe UI"/>
              </a:rPr>
              <a:t>COSAIN© is available on the G Cloud Digital Marketplace and offers a low-cost entry point of </a:t>
            </a:r>
            <a:r>
              <a:rPr lang="en-GB" sz="1400">
                <a:solidFill>
                  <a:srgbClr val="666F7A"/>
                </a:solidFill>
                <a:effectLst/>
                <a:latin typeface="Open Sans"/>
                <a:ea typeface="Open Sans SemiBold"/>
                <a:cs typeface="Segoe UI"/>
              </a:rPr>
              <a:t>£</a:t>
            </a:r>
            <a:r>
              <a:rPr lang="en-GB" sz="1400">
                <a:solidFill>
                  <a:srgbClr val="666F7A"/>
                </a:solidFill>
                <a:latin typeface="Open Sans"/>
                <a:ea typeface="Open Sans SemiBold"/>
                <a:cs typeface="Segoe UI"/>
              </a:rPr>
              <a:t>19,495 to the most mature multi-user Social Media Listening and OSINT platform available in the UK. Discounts are available for multiple licenses and there are free DataViewer© licences for a distributed capability within your organisation.</a:t>
            </a:r>
            <a:endParaRPr lang="en-US" sz="1400">
              <a:solidFill>
                <a:srgbClr val="000000"/>
              </a:solidFill>
              <a:latin typeface="Open Sans"/>
              <a:ea typeface="Open Sans SemiBold"/>
              <a:cs typeface="Segoe UI"/>
            </a:endParaRPr>
          </a:p>
          <a:p>
            <a:endParaRPr lang="en-GB" sz="1400">
              <a:solidFill>
                <a:srgbClr val="000000"/>
              </a:solidFill>
              <a:latin typeface="Open Sans"/>
              <a:ea typeface="Open Sans SemiBold" panose="020B0706030804020204" pitchFamily="34" charset="0"/>
              <a:cs typeface="Segoe UI"/>
            </a:endParaRPr>
          </a:p>
          <a:p>
            <a:r>
              <a:rPr lang="en-GB" sz="1400">
                <a:solidFill>
                  <a:srgbClr val="666F7A"/>
                </a:solidFill>
                <a:latin typeface="Open Sans"/>
                <a:ea typeface="Open Sans SemiBold"/>
                <a:cs typeface="Segoe UI"/>
              </a:rPr>
              <a:t>There are no setup fees and customers do not require any specialist equipment to access COSAIN©, just an internet connection. There are no hidden costs, and free trials </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are</a:t>
            </a:r>
            <a:r>
              <a:rPr lang="en-GB" sz="1400">
                <a:solidFill>
                  <a:srgbClr val="666F7A"/>
                </a:solidFill>
                <a:latin typeface="Open Sans SemiBold"/>
                <a:ea typeface="Open Sans SemiBold"/>
                <a:cs typeface="Segoe UI"/>
              </a:rPr>
              <a:t> </a:t>
            </a:r>
            <a:r>
              <a:rPr lang="en-GB" sz="1400">
                <a:solidFill>
                  <a:srgbClr val="666F7A"/>
                </a:solidFill>
                <a:latin typeface="Open Sans"/>
                <a:ea typeface="Open Sans"/>
                <a:cs typeface="Segoe UI"/>
              </a:rPr>
              <a:t>available. </a:t>
            </a:r>
          </a:p>
          <a:p>
            <a:endParaRPr lang="en-US" sz="1400">
              <a:solidFill>
                <a:srgbClr val="000000"/>
              </a:solidFill>
              <a:latin typeface="Open Sans"/>
              <a:ea typeface="Open Sans"/>
              <a:cs typeface="Segoe UI"/>
            </a:endParaRPr>
          </a:p>
          <a:p>
            <a:r>
              <a:rPr lang="en-GB" sz="1400">
                <a:solidFill>
                  <a:srgbClr val="666F7A"/>
                </a:solidFill>
                <a:latin typeface="Open Sans"/>
                <a:ea typeface="Open Sans SemiBold"/>
                <a:cs typeface="Segoe UI"/>
              </a:rPr>
              <a:t>If you don’t have a dedicated i3/OSINT/research team, COSAIN© can also be offered as a managed Bureau service, and our in-house subject matter experts will gather online insights on your behalf. Please contact us to get more information about the managed bureau service. </a:t>
            </a:r>
            <a:endParaRPr lang="en-US" sz="1400">
              <a:solidFill>
                <a:srgbClr val="000000"/>
              </a:solidFill>
              <a:latin typeface="Open Sans"/>
              <a:ea typeface="Open Sans SemiBold"/>
              <a:cs typeface="Segoe UI"/>
            </a:endParaRPr>
          </a:p>
        </p:txBody>
      </p:sp>
      <p:sp>
        <p:nvSpPr>
          <p:cNvPr id="16" name="TextBox 15">
            <a:extLst>
              <a:ext uri="{FF2B5EF4-FFF2-40B4-BE49-F238E27FC236}">
                <a16:creationId xmlns:a16="http://schemas.microsoft.com/office/drawing/2014/main" id="{F4FE0273-B828-2144-B274-5CF3FC312922}"/>
              </a:ext>
            </a:extLst>
          </p:cNvPr>
          <p:cNvSpPr txBox="1"/>
          <p:nvPr/>
        </p:nvSpPr>
        <p:spPr>
          <a:xfrm>
            <a:off x="411783" y="349200"/>
            <a:ext cx="5819217" cy="1661993"/>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COSAIN Pricing </a:t>
            </a:r>
          </a:p>
          <a:p>
            <a:endParaRPr lang="en-GB" sz="5000">
              <a:solidFill>
                <a:srgbClr val="1A73E8"/>
              </a:solidFill>
              <a:latin typeface="Montserrat Bold" panose="00000800000000000000" pitchFamily="2" charset="0"/>
            </a:endParaRPr>
          </a:p>
        </p:txBody>
      </p:sp>
    </p:spTree>
    <p:extLst>
      <p:ext uri="{BB962C8B-B14F-4D97-AF65-F5344CB8AC3E}">
        <p14:creationId xmlns:p14="http://schemas.microsoft.com/office/powerpoint/2010/main" val="35387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58A2EB-5AD1-F1ED-5EB1-B8DD36DF3B16}"/>
              </a:ext>
            </a:extLst>
          </p:cNvPr>
          <p:cNvSpPr txBox="1">
            <a:spLocks/>
          </p:cNvSpPr>
          <p:nvPr/>
        </p:nvSpPr>
        <p:spPr>
          <a:xfrm>
            <a:off x="416086" y="1491297"/>
            <a:ext cx="548353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a:solidFill>
                  <a:schemeClr val="bg1"/>
                </a:solidFill>
                <a:latin typeface="Lato ExtraBold" panose="020F0502020204030203" pitchFamily="34" charset="0"/>
                <a:ea typeface="Lato ExtraBold" panose="020F0502020204030203" pitchFamily="34" charset="0"/>
                <a:cs typeface="Lato ExtraBold" panose="020F0502020204030203" pitchFamily="34" charset="0"/>
              </a:rPr>
              <a:t>Contact us </a:t>
            </a:r>
          </a:p>
        </p:txBody>
      </p:sp>
      <p:sp>
        <p:nvSpPr>
          <p:cNvPr id="7" name="TextBox 6">
            <a:extLst>
              <a:ext uri="{FF2B5EF4-FFF2-40B4-BE49-F238E27FC236}">
                <a16:creationId xmlns:a16="http://schemas.microsoft.com/office/drawing/2014/main" id="{1AF544A5-32DA-6B77-6B10-8F9B12187296}"/>
              </a:ext>
            </a:extLst>
          </p:cNvPr>
          <p:cNvSpPr txBox="1"/>
          <p:nvPr/>
        </p:nvSpPr>
        <p:spPr>
          <a:xfrm>
            <a:off x="416086" y="2979420"/>
            <a:ext cx="3681984" cy="381066"/>
          </a:xfrm>
          <a:prstGeom prst="rect">
            <a:avLst/>
          </a:prstGeom>
          <a:noFill/>
        </p:spPr>
        <p:txBody>
          <a:bodyPr wrap="square" rtlCol="0">
            <a:spAutoFit/>
          </a:bodyPr>
          <a:lstStyle/>
          <a:p>
            <a:pPr>
              <a:lnSpc>
                <a:spcPct val="150000"/>
              </a:lnSpc>
            </a:pPr>
            <a:r>
              <a:rPr lang="en-GB" sz="1400">
                <a:solidFill>
                  <a:schemeClr val="bg1"/>
                </a:solidFill>
                <a:latin typeface="Open Sans regular" pitchFamily="2" charset="0"/>
                <a:ea typeface="Open Sans regular" pitchFamily="2" charset="0"/>
                <a:cs typeface="Open Sans regular" pitchFamily="2" charset="0"/>
              </a:rPr>
              <a:t>Email: COSAIN.support@capita.com</a:t>
            </a:r>
          </a:p>
        </p:txBody>
      </p:sp>
      <p:grpSp>
        <p:nvGrpSpPr>
          <p:cNvPr id="2" name="Group 1">
            <a:extLst>
              <a:ext uri="{FF2B5EF4-FFF2-40B4-BE49-F238E27FC236}">
                <a16:creationId xmlns:a16="http://schemas.microsoft.com/office/drawing/2014/main" id="{9C4ADCE3-CFDC-75EF-C969-3E52C2DF8BC9}"/>
              </a:ext>
            </a:extLst>
          </p:cNvPr>
          <p:cNvGrpSpPr/>
          <p:nvPr/>
        </p:nvGrpSpPr>
        <p:grpSpPr>
          <a:xfrm>
            <a:off x="11001000" y="234000"/>
            <a:ext cx="993141" cy="315000"/>
            <a:chOff x="2017181" y="1303185"/>
            <a:chExt cx="1634069" cy="518287"/>
          </a:xfrm>
        </p:grpSpPr>
        <p:sp>
          <p:nvSpPr>
            <p:cNvPr id="4" name="Freeform 26">
              <a:extLst>
                <a:ext uri="{FF2B5EF4-FFF2-40B4-BE49-F238E27FC236}">
                  <a16:creationId xmlns:a16="http://schemas.microsoft.com/office/drawing/2014/main" id="{C65D5FFB-D34D-38E3-5EB0-E2B4010F713E}"/>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27">
              <a:extLst>
                <a:ext uri="{FF2B5EF4-FFF2-40B4-BE49-F238E27FC236}">
                  <a16:creationId xmlns:a16="http://schemas.microsoft.com/office/drawing/2014/main" id="{459A4E2A-2DBC-1C8E-0574-E45C021CA336}"/>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28">
              <a:extLst>
                <a:ext uri="{FF2B5EF4-FFF2-40B4-BE49-F238E27FC236}">
                  <a16:creationId xmlns:a16="http://schemas.microsoft.com/office/drawing/2014/main" id="{8E1229E6-2E7D-29C3-2271-0965D26C4CB0}"/>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29">
              <a:extLst>
                <a:ext uri="{FF2B5EF4-FFF2-40B4-BE49-F238E27FC236}">
                  <a16:creationId xmlns:a16="http://schemas.microsoft.com/office/drawing/2014/main" id="{0E5210B8-4FB6-8246-AB64-E7D27CA2314C}"/>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30">
              <a:extLst>
                <a:ext uri="{FF2B5EF4-FFF2-40B4-BE49-F238E27FC236}">
                  <a16:creationId xmlns:a16="http://schemas.microsoft.com/office/drawing/2014/main" id="{CFCAEC65-2A7F-66EC-3E89-B0AEE58E8AB1}"/>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1">
              <a:extLst>
                <a:ext uri="{FF2B5EF4-FFF2-40B4-BE49-F238E27FC236}">
                  <a16:creationId xmlns:a16="http://schemas.microsoft.com/office/drawing/2014/main" id="{B580D8D2-37F4-593A-2B56-B6CA104B8794}"/>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32">
              <a:extLst>
                <a:ext uri="{FF2B5EF4-FFF2-40B4-BE49-F238E27FC236}">
                  <a16:creationId xmlns:a16="http://schemas.microsoft.com/office/drawing/2014/main" id="{AE14B5B2-BE9D-1E71-9EE3-94B0D6C68D8D}"/>
                </a:ext>
              </a:extLst>
            </p:cNvPr>
            <p:cNvSpPr>
              <a:spLocks noChangeArrowheads="1"/>
            </p:cNvSpPr>
            <p:nvPr userDrawn="1"/>
          </p:nvSpPr>
          <p:spPr bwMode="auto">
            <a:xfrm>
              <a:off x="2017181" y="1303185"/>
              <a:ext cx="8609" cy="2135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33">
              <a:extLst>
                <a:ext uri="{FF2B5EF4-FFF2-40B4-BE49-F238E27FC236}">
                  <a16:creationId xmlns:a16="http://schemas.microsoft.com/office/drawing/2014/main" id="{DD07414F-D96B-EAE8-9906-4EB2F7F12713}"/>
                </a:ext>
              </a:extLst>
            </p:cNvPr>
            <p:cNvSpPr>
              <a:spLocks noChangeArrowheads="1"/>
            </p:cNvSpPr>
            <p:nvPr userDrawn="1"/>
          </p:nvSpPr>
          <p:spPr bwMode="auto">
            <a:xfrm>
              <a:off x="2086056" y="1303185"/>
              <a:ext cx="47352" cy="21351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34">
              <a:extLst>
                <a:ext uri="{FF2B5EF4-FFF2-40B4-BE49-F238E27FC236}">
                  <a16:creationId xmlns:a16="http://schemas.microsoft.com/office/drawing/2014/main" id="{7A387FEB-325A-F729-E41C-2FCDA6D68737}"/>
                </a:ext>
              </a:extLst>
            </p:cNvPr>
            <p:cNvSpPr>
              <a:spLocks noChangeArrowheads="1"/>
            </p:cNvSpPr>
            <p:nvPr userDrawn="1"/>
          </p:nvSpPr>
          <p:spPr bwMode="auto">
            <a:xfrm>
              <a:off x="2199701" y="1303185"/>
              <a:ext cx="20663" cy="2135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0344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5D5790-D0E4-C548-12B1-ABFE934EBCF6}"/>
              </a:ext>
            </a:extLst>
          </p:cNvPr>
          <p:cNvSpPr txBox="1"/>
          <p:nvPr/>
        </p:nvSpPr>
        <p:spPr>
          <a:xfrm>
            <a:off x="424800" y="4435200"/>
            <a:ext cx="3855720" cy="1692771"/>
          </a:xfrm>
          <a:prstGeom prst="rect">
            <a:avLst/>
          </a:prstGeom>
          <a:noFill/>
        </p:spPr>
        <p:txBody>
          <a:bodyPr wrap="square" rtlCol="0">
            <a:spAutoFit/>
          </a:bodyPr>
          <a:lstStyle/>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What is COSAIN?</a:t>
            </a:r>
          </a:p>
        </p:txBody>
      </p:sp>
      <p:sp>
        <p:nvSpPr>
          <p:cNvPr id="4" name="TextBox 3">
            <a:extLst>
              <a:ext uri="{FF2B5EF4-FFF2-40B4-BE49-F238E27FC236}">
                <a16:creationId xmlns:a16="http://schemas.microsoft.com/office/drawing/2014/main" id="{EBAD99D7-DDBC-1722-D7F1-C65B3935D725}"/>
              </a:ext>
            </a:extLst>
          </p:cNvPr>
          <p:cNvSpPr txBox="1"/>
          <p:nvPr/>
        </p:nvSpPr>
        <p:spPr>
          <a:xfrm>
            <a:off x="5885188" y="1835900"/>
            <a:ext cx="5016064" cy="4401205"/>
          </a:xfrm>
          <a:prstGeom prst="rect">
            <a:avLst/>
          </a:prstGeom>
          <a:noFill/>
        </p:spPr>
        <p:txBody>
          <a:bodyPr wrap="square" lIns="91440" tIns="45720" rIns="91440" bIns="45720" anchor="t">
            <a:spAutoFit/>
          </a:bodyPr>
          <a:lstStyle/>
          <a:p>
            <a:pPr algn="l" rtl="0" fontAlgn="base"/>
            <a:r>
              <a:rPr lang="en-GB" sz="1400" b="0" i="0" u="none" strike="noStrike">
                <a:solidFill>
                  <a:srgbClr val="666F7A"/>
                </a:solidFill>
                <a:effectLst/>
                <a:latin typeface="Open Sans regular" pitchFamily="2" charset="0"/>
                <a:ea typeface="Open Sans regular" pitchFamily="2" charset="0"/>
                <a:cs typeface="Open Sans regular" pitchFamily="2" charset="0"/>
              </a:rPr>
              <a:t>COSAIN© is the market leading social media listening and research platform. COSAIN© is a suite of 6 bespoke software tools to assist i3</a:t>
            </a:r>
            <a:r>
              <a:rPr lang="en-GB" sz="1400">
                <a:solidFill>
                  <a:srgbClr val="666F7A"/>
                </a:solidFill>
                <a:latin typeface="Open Sans regular" pitchFamily="2" charset="0"/>
                <a:ea typeface="Open Sans regular" pitchFamily="2" charset="0"/>
                <a:cs typeface="Open Sans regular" pitchFamily="2" charset="0"/>
              </a:rPr>
              <a:t> and </a:t>
            </a:r>
            <a:r>
              <a:rPr lang="en-GB" sz="1400" b="0" i="0" u="none" strike="noStrike">
                <a:solidFill>
                  <a:srgbClr val="666F7A"/>
                </a:solidFill>
                <a:effectLst/>
                <a:latin typeface="Open Sans regular" pitchFamily="2" charset="0"/>
                <a:ea typeface="Open Sans regular" pitchFamily="2" charset="0"/>
                <a:cs typeface="Open Sans regular" pitchFamily="2" charset="0"/>
              </a:rPr>
              <a:t>OSINT investigators, researchers, and analysts to quickly access open source, social media, and consented data, ensuring efficiency. </a:t>
            </a:r>
            <a:r>
              <a:rPr lang="en-US" sz="1400" b="0" i="0">
                <a:solidFill>
                  <a:srgbClr val="000000"/>
                </a:solidFill>
                <a:effectLst/>
                <a:latin typeface="Open Sans regular" pitchFamily="2" charset="0"/>
                <a:ea typeface="Open Sans regular" pitchFamily="2" charset="0"/>
                <a:cs typeface="Open Sans regular" pitchFamily="2" charset="0"/>
              </a:rPr>
              <a:t>​</a:t>
            </a:r>
          </a:p>
          <a:p>
            <a:pPr algn="l" rtl="0" fontAlgn="base"/>
            <a:r>
              <a:rPr lang="en-GB" sz="1400" b="0" i="0">
                <a:solidFill>
                  <a:srgbClr val="000000"/>
                </a:solidFill>
                <a:effectLst/>
                <a:latin typeface="Open Sans regular" pitchFamily="2" charset="0"/>
                <a:ea typeface="Open Sans regular" pitchFamily="2" charset="0"/>
                <a:cs typeface="Open Sans regular" pitchFamily="2" charset="0"/>
              </a:rPr>
              <a:t>​</a:t>
            </a:r>
          </a:p>
          <a:p>
            <a:pPr fontAlgn="base"/>
            <a:r>
              <a:rPr lang="en-GB" sz="1400" b="0" i="0" u="none" strike="noStrike">
                <a:solidFill>
                  <a:srgbClr val="666F7A"/>
                </a:solidFill>
                <a:effectLst/>
                <a:latin typeface="Open Sans regular" pitchFamily="2" charset="0"/>
                <a:ea typeface="Open Sans regular" pitchFamily="2" charset="0"/>
                <a:cs typeface="Open Sans regular" pitchFamily="2" charset="0"/>
              </a:rPr>
              <a:t>COSAIN© was developed in close collaboration with expert UK law enforcement clients and is delivered to users as a secure SaaS solution, with email 2FA, and MIA compatibility.</a:t>
            </a:r>
            <a:r>
              <a:rPr lang="en-US" sz="1400" b="0" i="0">
                <a:solidFill>
                  <a:srgbClr val="000000"/>
                </a:solidFill>
                <a:effectLst/>
                <a:latin typeface="Open Sans regular" pitchFamily="2" charset="0"/>
                <a:ea typeface="Open Sans regular" pitchFamily="2" charset="0"/>
                <a:cs typeface="Open Sans regular" pitchFamily="2" charset="0"/>
              </a:rPr>
              <a:t>​ </a:t>
            </a:r>
            <a:r>
              <a:rPr lang="en-US" sz="1400" b="0" i="0">
                <a:solidFill>
                  <a:srgbClr val="666F7A"/>
                </a:solidFill>
                <a:effectLst/>
                <a:latin typeface="Open Sans regular" pitchFamily="2" charset="0"/>
                <a:ea typeface="Open Sans regular" pitchFamily="2" charset="0"/>
                <a:cs typeface="Open Sans regular" pitchFamily="2" charset="0"/>
              </a:rPr>
              <a:t>There is no requirement for specialist IT equipment or software to download.</a:t>
            </a:r>
          </a:p>
          <a:p>
            <a:pPr algn="l" rtl="0" fontAlgn="base"/>
            <a:r>
              <a:rPr lang="en-GB" sz="1400" b="0" i="0">
                <a:solidFill>
                  <a:srgbClr val="000000"/>
                </a:solidFill>
                <a:effectLst/>
                <a:latin typeface="Open Sans regular" pitchFamily="2" charset="0"/>
                <a:ea typeface="Open Sans regular" pitchFamily="2" charset="0"/>
                <a:cs typeface="Open Sans regular" pitchFamily="2" charset="0"/>
              </a:rPr>
              <a:t>​</a:t>
            </a:r>
          </a:p>
          <a:p>
            <a:pPr fontAlgn="base"/>
            <a:r>
              <a:rPr lang="en-GB" sz="1400">
                <a:solidFill>
                  <a:srgbClr val="666F7A"/>
                </a:solidFill>
                <a:latin typeface="Open Sans regular"/>
                <a:ea typeface="Open Sans regular"/>
                <a:cs typeface="Open Sans regular"/>
              </a:rPr>
              <a:t>COSAIN© is ISO27001, Cyber Essentials Plus, GDPR and DPA compliant, and a</a:t>
            </a:r>
            <a:r>
              <a:rPr lang="en-GB" sz="1400" b="0" i="0" u="none" strike="noStrike">
                <a:solidFill>
                  <a:srgbClr val="666F7A"/>
                </a:solidFill>
                <a:effectLst/>
                <a:latin typeface="Open Sans regular"/>
                <a:ea typeface="Open Sans regular"/>
                <a:cs typeface="Open Sans regular"/>
              </a:rPr>
              <a:t>ll COSAIN© data is hosted and processed in the</a:t>
            </a:r>
            <a:r>
              <a:rPr lang="en-GB" sz="1400">
                <a:solidFill>
                  <a:srgbClr val="666F7A"/>
                </a:solidFill>
                <a:latin typeface="Open Sans regular"/>
                <a:ea typeface="Open Sans regular"/>
                <a:cs typeface="Open Sans regular"/>
              </a:rPr>
              <a:t> UK</a:t>
            </a:r>
            <a:r>
              <a:rPr lang="en-GB" sz="1400" b="0" i="0" u="none" strike="noStrike">
                <a:solidFill>
                  <a:srgbClr val="666F7A"/>
                </a:solidFill>
                <a:effectLst/>
                <a:latin typeface="Open Sans regular"/>
                <a:ea typeface="Open Sans regular"/>
                <a:cs typeface="Open Sans regular"/>
              </a:rPr>
              <a:t>. </a:t>
            </a:r>
          </a:p>
          <a:p>
            <a:pPr algn="l" rtl="0" fontAlgn="base"/>
            <a:endParaRPr lang="en-GB" sz="1400">
              <a:solidFill>
                <a:srgbClr val="666F7A"/>
              </a:solidFill>
              <a:latin typeface="Open Sans regular" pitchFamily="2" charset="0"/>
              <a:ea typeface="Open Sans regular" pitchFamily="2" charset="0"/>
              <a:cs typeface="Open Sans regular" pitchFamily="2" charset="0"/>
            </a:endParaRPr>
          </a:p>
          <a:p>
            <a:pPr algn="l" rtl="0" fontAlgn="base"/>
            <a:r>
              <a:rPr lang="en-GB" sz="1400" b="0" i="0">
                <a:solidFill>
                  <a:srgbClr val="000000"/>
                </a:solidFill>
                <a:effectLst/>
                <a:latin typeface="Open Sans regular" pitchFamily="2" charset="0"/>
                <a:ea typeface="Open Sans regular" pitchFamily="2" charset="0"/>
                <a:cs typeface="Open Sans regular" pitchFamily="2" charset="0"/>
              </a:rPr>
              <a:t>​</a:t>
            </a:r>
            <a:r>
              <a:rPr lang="en-GB" sz="1400" b="0" i="0" u="none" strike="noStrike">
                <a:solidFill>
                  <a:srgbClr val="666F7A"/>
                </a:solidFill>
                <a:effectLst/>
                <a:latin typeface="Open Sans regular" pitchFamily="2" charset="0"/>
                <a:ea typeface="Open Sans regular" pitchFamily="2" charset="0"/>
                <a:cs typeface="Open Sans regular" pitchFamily="2" charset="0"/>
              </a:rPr>
              <a:t>Every COSAIN© client has a dedicated client relationship manager who is an OSINT SME and SC cleared</a:t>
            </a:r>
            <a:r>
              <a:rPr lang="en-GB" sz="1400">
                <a:solidFill>
                  <a:srgbClr val="666F7A"/>
                </a:solidFill>
                <a:latin typeface="Open Sans regular" pitchFamily="2" charset="0"/>
                <a:ea typeface="Open Sans regular" pitchFamily="2" charset="0"/>
                <a:cs typeface="Open Sans regular" pitchFamily="2" charset="0"/>
              </a:rPr>
              <a:t>, and w</a:t>
            </a:r>
            <a:r>
              <a:rPr lang="en-GB" sz="1400" b="0" i="0" u="none" strike="noStrike">
                <a:solidFill>
                  <a:srgbClr val="666F7A"/>
                </a:solidFill>
                <a:effectLst/>
                <a:latin typeface="Open Sans regular" pitchFamily="2" charset="0"/>
                <a:ea typeface="Open Sans regular" pitchFamily="2" charset="0"/>
                <a:cs typeface="Open Sans regular" pitchFamily="2" charset="0"/>
              </a:rPr>
              <a:t>e provide 24/7/365 phone and email support.</a:t>
            </a:r>
            <a:r>
              <a:rPr lang="en-US" sz="1400" b="0" i="0">
                <a:solidFill>
                  <a:srgbClr val="000000"/>
                </a:solidFill>
                <a:effectLst/>
                <a:latin typeface="Open Sans regular" pitchFamily="2" charset="0"/>
                <a:ea typeface="Open Sans regular" pitchFamily="2" charset="0"/>
                <a:cs typeface="Open Sans regular" pitchFamily="2" charset="0"/>
              </a:rPr>
              <a:t>​</a:t>
            </a:r>
            <a:endParaRPr lang="en-GB" sz="1400">
              <a:solidFill>
                <a:srgbClr val="666F7A"/>
              </a:solidFill>
              <a:latin typeface="Nunito regular"/>
            </a:endParaRPr>
          </a:p>
        </p:txBody>
      </p:sp>
    </p:spTree>
    <p:extLst>
      <p:ext uri="{BB962C8B-B14F-4D97-AF65-F5344CB8AC3E}">
        <p14:creationId xmlns:p14="http://schemas.microsoft.com/office/powerpoint/2010/main" val="2405973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07C2E-BCB3-880B-F44E-EC4FA2DBA8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52432A-8DF9-661A-D44A-118EDD4A44C7}"/>
              </a:ext>
            </a:extLst>
          </p:cNvPr>
          <p:cNvSpPr txBox="1"/>
          <p:nvPr/>
        </p:nvSpPr>
        <p:spPr>
          <a:xfrm>
            <a:off x="411783" y="348227"/>
            <a:ext cx="5819217" cy="1692771"/>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COSAIN </a:t>
            </a:r>
            <a:b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br>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Functionality</a:t>
            </a:r>
            <a:endPar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endParaRPr>
          </a:p>
        </p:txBody>
      </p:sp>
      <p:sp>
        <p:nvSpPr>
          <p:cNvPr id="5" name="TextBox 4">
            <a:extLst>
              <a:ext uri="{FF2B5EF4-FFF2-40B4-BE49-F238E27FC236}">
                <a16:creationId xmlns:a16="http://schemas.microsoft.com/office/drawing/2014/main" id="{1960A4F4-0E70-6490-2010-4AB34840F8B0}"/>
              </a:ext>
            </a:extLst>
          </p:cNvPr>
          <p:cNvSpPr txBox="1"/>
          <p:nvPr/>
        </p:nvSpPr>
        <p:spPr>
          <a:xfrm>
            <a:off x="1741544" y="2356223"/>
            <a:ext cx="4565965" cy="307777"/>
          </a:xfrm>
          <a:prstGeom prst="rect">
            <a:avLst/>
          </a:prstGeom>
          <a:noFill/>
        </p:spPr>
        <p:txBody>
          <a:bodyPr wrap="square" rtlCol="0">
            <a:spAutoFit/>
          </a:bodyPr>
          <a:lstStyle/>
          <a:p>
            <a:r>
              <a:rPr lang="en-GB" sz="1400">
                <a:solidFill>
                  <a:srgbClr val="666F7A"/>
                </a:solidFill>
                <a:effectLst/>
                <a:latin typeface="Open Sans regular" pitchFamily="2" charset="0"/>
                <a:ea typeface="Open Sans regular" pitchFamily="2" charset="0"/>
                <a:cs typeface="Open Sans regular" pitchFamily="2" charset="0"/>
              </a:rPr>
              <a:t>3 main themes spread over the 6 tools</a:t>
            </a:r>
            <a:endParaRPr lang="en-GB" sz="1400">
              <a:solidFill>
                <a:srgbClr val="666F7A"/>
              </a:solidFill>
              <a:latin typeface="Open Sans regular" pitchFamily="2" charset="0"/>
              <a:ea typeface="Open Sans regular" pitchFamily="2" charset="0"/>
              <a:cs typeface="Open Sans regular" pitchFamily="2" charset="0"/>
            </a:endParaRPr>
          </a:p>
        </p:txBody>
      </p:sp>
      <p:sp>
        <p:nvSpPr>
          <p:cNvPr id="65" name="Rectangle 64">
            <a:extLst>
              <a:ext uri="{FF2B5EF4-FFF2-40B4-BE49-F238E27FC236}">
                <a16:creationId xmlns:a16="http://schemas.microsoft.com/office/drawing/2014/main" id="{AAF9E1DC-2475-FFB9-4944-0F796976E830}"/>
              </a:ext>
            </a:extLst>
          </p:cNvPr>
          <p:cNvSpPr/>
          <p:nvPr/>
        </p:nvSpPr>
        <p:spPr>
          <a:xfrm>
            <a:off x="7356000" y="3519000"/>
            <a:ext cx="2385000" cy="432189"/>
          </a:xfrm>
          <a:prstGeom prst="rect">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36271564-C641-84D0-A82B-84FF7787BC92}"/>
              </a:ext>
            </a:extLst>
          </p:cNvPr>
          <p:cNvGrpSpPr/>
          <p:nvPr/>
        </p:nvGrpSpPr>
        <p:grpSpPr>
          <a:xfrm>
            <a:off x="1835891" y="4537464"/>
            <a:ext cx="2018982" cy="1597746"/>
            <a:chOff x="5785023" y="4433353"/>
            <a:chExt cx="2018982" cy="1597746"/>
          </a:xfrm>
        </p:grpSpPr>
        <p:sp>
          <p:nvSpPr>
            <p:cNvPr id="9" name="Rectangle: Rounded Corners 8">
              <a:extLst>
                <a:ext uri="{FF2B5EF4-FFF2-40B4-BE49-F238E27FC236}">
                  <a16:creationId xmlns:a16="http://schemas.microsoft.com/office/drawing/2014/main" id="{D0F6D07C-DE77-66D6-585C-E999638134ED}"/>
                </a:ext>
              </a:extLst>
            </p:cNvPr>
            <p:cNvSpPr/>
            <p:nvPr/>
          </p:nvSpPr>
          <p:spPr>
            <a:xfrm>
              <a:off x="5785023" y="4433353"/>
              <a:ext cx="2018982" cy="1597746"/>
            </a:xfrm>
            <a:prstGeom prst="roundRect">
              <a:avLst>
                <a:gd name="adj" fmla="val 498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spAutoFit/>
            </a:bodyPr>
            <a:lstStyle/>
            <a:p>
              <a:pPr algn="ctr"/>
              <a:endParaRPr lang="en-GB" sz="18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GB" sz="14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rPr>
                <a:t>Historic data research tools</a:t>
              </a:r>
              <a:endParaRPr lang="en-GB" sz="1400">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0" name="Graphic 9">
              <a:extLst>
                <a:ext uri="{FF2B5EF4-FFF2-40B4-BE49-F238E27FC236}">
                  <a16:creationId xmlns:a16="http://schemas.microsoft.com/office/drawing/2014/main" id="{AB57F6BF-4737-4B09-FC18-303BC13360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78514" y="4748353"/>
              <a:ext cx="432000" cy="432000"/>
            </a:xfrm>
            <a:prstGeom prst="rect">
              <a:avLst/>
            </a:prstGeom>
          </p:spPr>
        </p:pic>
      </p:grpSp>
      <p:grpSp>
        <p:nvGrpSpPr>
          <p:cNvPr id="25" name="Group 24">
            <a:extLst>
              <a:ext uri="{FF2B5EF4-FFF2-40B4-BE49-F238E27FC236}">
                <a16:creationId xmlns:a16="http://schemas.microsoft.com/office/drawing/2014/main" id="{DA304941-CA2C-58E9-F284-AD35F86AE4FA}"/>
              </a:ext>
            </a:extLst>
          </p:cNvPr>
          <p:cNvGrpSpPr/>
          <p:nvPr/>
        </p:nvGrpSpPr>
        <p:grpSpPr>
          <a:xfrm>
            <a:off x="4077018" y="4537464"/>
            <a:ext cx="2018982" cy="1597746"/>
            <a:chOff x="3226280" y="4573076"/>
            <a:chExt cx="2018982" cy="1597746"/>
          </a:xfrm>
        </p:grpSpPr>
        <p:sp>
          <p:nvSpPr>
            <p:cNvPr id="17" name="Rectangle: Rounded Corners 16">
              <a:extLst>
                <a:ext uri="{FF2B5EF4-FFF2-40B4-BE49-F238E27FC236}">
                  <a16:creationId xmlns:a16="http://schemas.microsoft.com/office/drawing/2014/main" id="{8C699344-800E-3CE1-8E43-E422CCA30FA9}"/>
                </a:ext>
              </a:extLst>
            </p:cNvPr>
            <p:cNvSpPr/>
            <p:nvPr/>
          </p:nvSpPr>
          <p:spPr>
            <a:xfrm>
              <a:off x="3226280" y="4573076"/>
              <a:ext cx="2018982" cy="1597746"/>
            </a:xfrm>
            <a:prstGeom prst="roundRect">
              <a:avLst>
                <a:gd name="adj" fmla="val 498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spAutoFit/>
            </a:bodyPr>
            <a:lstStyle/>
            <a:p>
              <a:pPr algn="ctr"/>
              <a:endParaRPr lang="en-GB" sz="18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GB" sz="14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rPr>
                <a:t>OSINT </a:t>
              </a:r>
            </a:p>
            <a:p>
              <a:pPr algn="ctr"/>
              <a:r>
                <a:rPr lang="en-GB" sz="14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rPr>
                <a:t>tools</a:t>
              </a:r>
              <a:endParaRPr lang="en-GB" sz="1400">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2" name="Graphic 21">
              <a:extLst>
                <a:ext uri="{FF2B5EF4-FFF2-40B4-BE49-F238E27FC236}">
                  <a16:creationId xmlns:a16="http://schemas.microsoft.com/office/drawing/2014/main" id="{BCE876FD-B54F-32CD-D264-955A8B9F3E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958280" y="4928400"/>
              <a:ext cx="540000" cy="432000"/>
            </a:xfrm>
            <a:prstGeom prst="rect">
              <a:avLst/>
            </a:prstGeom>
          </p:spPr>
        </p:pic>
      </p:grpSp>
      <p:grpSp>
        <p:nvGrpSpPr>
          <p:cNvPr id="43" name="Group 42">
            <a:extLst>
              <a:ext uri="{FF2B5EF4-FFF2-40B4-BE49-F238E27FC236}">
                <a16:creationId xmlns:a16="http://schemas.microsoft.com/office/drawing/2014/main" id="{E79A9403-1001-2305-F883-26B6CD2D71BF}"/>
              </a:ext>
            </a:extLst>
          </p:cNvPr>
          <p:cNvGrpSpPr/>
          <p:nvPr/>
        </p:nvGrpSpPr>
        <p:grpSpPr>
          <a:xfrm>
            <a:off x="1799310" y="2686254"/>
            <a:ext cx="4296690" cy="1597746"/>
            <a:chOff x="569437" y="3136493"/>
            <a:chExt cx="4296690" cy="1597746"/>
          </a:xfrm>
        </p:grpSpPr>
        <p:sp>
          <p:nvSpPr>
            <p:cNvPr id="44" name="Rectangle: Rounded Corners 43">
              <a:extLst>
                <a:ext uri="{FF2B5EF4-FFF2-40B4-BE49-F238E27FC236}">
                  <a16:creationId xmlns:a16="http://schemas.microsoft.com/office/drawing/2014/main" id="{A3DE7011-2BDA-53E4-5A61-08D4EF02C6E9}"/>
                </a:ext>
              </a:extLst>
            </p:cNvPr>
            <p:cNvSpPr/>
            <p:nvPr/>
          </p:nvSpPr>
          <p:spPr>
            <a:xfrm>
              <a:off x="569437" y="3136493"/>
              <a:ext cx="4296690" cy="1597746"/>
            </a:xfrm>
            <a:prstGeom prst="roundRect">
              <a:avLst>
                <a:gd name="adj" fmla="val 498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spAutoFit/>
            </a:bodyPr>
            <a:lstStyle/>
            <a:p>
              <a:pPr algn="ctr"/>
              <a:endParaRPr lang="en-GB" sz="18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sz="18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GB" sz="14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rPr>
                <a:t>Social Media Listening Platform using the major social media sources.</a:t>
              </a:r>
              <a:endParaRPr lang="en-GB" sz="1400">
                <a:solidFill>
                  <a:srgbClr val="666F7A"/>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45" name="Group 44">
              <a:extLst>
                <a:ext uri="{FF2B5EF4-FFF2-40B4-BE49-F238E27FC236}">
                  <a16:creationId xmlns:a16="http://schemas.microsoft.com/office/drawing/2014/main" id="{ED9EB1B8-0068-8D0A-F89D-B5390E1F8D94}"/>
                </a:ext>
              </a:extLst>
            </p:cNvPr>
            <p:cNvGrpSpPr/>
            <p:nvPr/>
          </p:nvGrpSpPr>
          <p:grpSpPr>
            <a:xfrm>
              <a:off x="1991930" y="3429000"/>
              <a:ext cx="1434102" cy="432000"/>
              <a:chOff x="2001000" y="3303396"/>
              <a:chExt cx="1434102" cy="432000"/>
            </a:xfrm>
          </p:grpSpPr>
          <p:pic>
            <p:nvPicPr>
              <p:cNvPr id="46" name="Graphic 45">
                <a:extLst>
                  <a:ext uri="{FF2B5EF4-FFF2-40B4-BE49-F238E27FC236}">
                    <a16:creationId xmlns:a16="http://schemas.microsoft.com/office/drawing/2014/main" id="{6405CA99-572A-8671-BEAB-513D5073BF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01000" y="3303396"/>
                <a:ext cx="378000" cy="432000"/>
              </a:xfrm>
              <a:prstGeom prst="rect">
                <a:avLst/>
              </a:prstGeom>
            </p:spPr>
          </p:pic>
          <p:pic>
            <p:nvPicPr>
              <p:cNvPr id="47" name="Graphic 46">
                <a:extLst>
                  <a:ext uri="{FF2B5EF4-FFF2-40B4-BE49-F238E27FC236}">
                    <a16:creationId xmlns:a16="http://schemas.microsoft.com/office/drawing/2014/main" id="{6484D011-F123-D272-0366-536F1DFEC0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529051" y="3303396"/>
                <a:ext cx="378000" cy="432000"/>
              </a:xfrm>
              <a:prstGeom prst="rect">
                <a:avLst/>
              </a:prstGeom>
            </p:spPr>
          </p:pic>
          <p:pic>
            <p:nvPicPr>
              <p:cNvPr id="48" name="Graphic 47">
                <a:extLst>
                  <a:ext uri="{FF2B5EF4-FFF2-40B4-BE49-F238E27FC236}">
                    <a16:creationId xmlns:a16="http://schemas.microsoft.com/office/drawing/2014/main" id="{61EDE077-0D1F-1DD7-225C-3F3A41DE5C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057102" y="3303396"/>
                <a:ext cx="378000" cy="432000"/>
              </a:xfrm>
              <a:prstGeom prst="rect">
                <a:avLst/>
              </a:prstGeom>
            </p:spPr>
          </p:pic>
        </p:grpSp>
      </p:grpSp>
      <p:sp>
        <p:nvSpPr>
          <p:cNvPr id="24" name="Rectangle: Rounded Corners 23">
            <a:extLst>
              <a:ext uri="{FF2B5EF4-FFF2-40B4-BE49-F238E27FC236}">
                <a16:creationId xmlns:a16="http://schemas.microsoft.com/office/drawing/2014/main" id="{67A80840-218B-DF9A-8BEC-D512E6281C5D}"/>
              </a:ext>
            </a:extLst>
          </p:cNvPr>
          <p:cNvSpPr/>
          <p:nvPr/>
        </p:nvSpPr>
        <p:spPr>
          <a:xfrm>
            <a:off x="6356919" y="2686255"/>
            <a:ext cx="4296690" cy="3448800"/>
          </a:xfrm>
          <a:prstGeom prst="roundRect">
            <a:avLst>
              <a:gd name="adj" fmla="val 3202"/>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52000" bIns="144000" rtlCol="0" anchor="ctr">
            <a:spAutoFit/>
          </a:bodyPr>
          <a:lstStyle/>
          <a:p>
            <a:pPr algn="ctr"/>
            <a:endParaRPr lang="en-GB" sz="1800">
              <a:solidFill>
                <a:srgbClr val="666F7A"/>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GB" sz="1400">
              <a:solidFill>
                <a:srgbClr val="666F7A"/>
              </a:solidFill>
              <a:latin typeface="Open Sans SemiBold" pitchFamily="2" charset="0"/>
              <a:ea typeface="Open Sans SemiBold" pitchFamily="2" charset="0"/>
              <a:cs typeface="Open Sans SemiBold" pitchFamily="2" charset="0"/>
            </a:endParaRPr>
          </a:p>
          <a:p>
            <a:pPr algn="ctr"/>
            <a:endParaRPr lang="en-GB" sz="1400" b="0" i="0">
              <a:solidFill>
                <a:srgbClr val="666F7A"/>
              </a:solidFill>
              <a:effectLst/>
              <a:latin typeface="Open Sans SemiBold" pitchFamily="2" charset="0"/>
              <a:ea typeface="Open Sans SemiBold" pitchFamily="2" charset="0"/>
              <a:cs typeface="Open Sans SemiBold" pitchFamily="2" charset="0"/>
            </a:endParaRPr>
          </a:p>
          <a:p>
            <a:pPr algn="ctr"/>
            <a:endParaRPr lang="en-GB" sz="1400" b="0" i="0">
              <a:solidFill>
                <a:srgbClr val="666F7A"/>
              </a:solidFill>
              <a:effectLst/>
              <a:latin typeface="Open Sans SemiBold" pitchFamily="2" charset="0"/>
              <a:ea typeface="Open Sans SemiBold" pitchFamily="2" charset="0"/>
              <a:cs typeface="Open Sans SemiBold" pitchFamily="2" charset="0"/>
            </a:endParaRPr>
          </a:p>
          <a:p>
            <a:pPr algn="ctr"/>
            <a:endParaRPr lang="en-GB" sz="1400" b="0" i="0">
              <a:solidFill>
                <a:srgbClr val="666F7A"/>
              </a:solidFill>
              <a:effectLst/>
              <a:latin typeface="Open Sans SemiBold" pitchFamily="2" charset="0"/>
              <a:ea typeface="Open Sans SemiBold" pitchFamily="2" charset="0"/>
              <a:cs typeface="Open Sans SemiBold" pitchFamily="2" charset="0"/>
            </a:endParaRPr>
          </a:p>
          <a:p>
            <a:pPr algn="ctr"/>
            <a:endParaRPr lang="en-GB" sz="1400" b="0" i="0">
              <a:solidFill>
                <a:srgbClr val="666F7A"/>
              </a:solidFill>
              <a:effectLst/>
              <a:latin typeface="Open Sans SemiBold" pitchFamily="2" charset="0"/>
              <a:ea typeface="Open Sans SemiBold" pitchFamily="2" charset="0"/>
              <a:cs typeface="Open Sans SemiBold" pitchFamily="2" charset="0"/>
            </a:endParaRPr>
          </a:p>
          <a:p>
            <a:pPr algn="ctr"/>
            <a:r>
              <a:rPr lang="en-GB" sz="1400" b="0" i="0">
                <a:solidFill>
                  <a:srgbClr val="F4F5F7"/>
                </a:solidFill>
                <a:effectLst/>
                <a:latin typeface="Open Sans regular" pitchFamily="2" charset="0"/>
                <a:ea typeface="Open Sans regular" pitchFamily="2" charset="0"/>
                <a:cs typeface="Open Sans regular" pitchFamily="2" charset="0"/>
              </a:rPr>
              <a:t>There is a full audit capability on every aspect of COSAIN© functionality, for organisational risk mitigation</a:t>
            </a:r>
          </a:p>
          <a:p>
            <a:pPr algn="ctr"/>
            <a:endParaRPr lang="en-GB" sz="1400" b="0" i="0">
              <a:solidFill>
                <a:srgbClr val="666F7A"/>
              </a:solidFill>
              <a:effectLst/>
              <a:latin typeface="Open Sans regular" pitchFamily="2" charset="0"/>
              <a:ea typeface="Open Sans regular" pitchFamily="2" charset="0"/>
              <a:cs typeface="Open Sans regular" pitchFamily="2" charset="0"/>
            </a:endParaRPr>
          </a:p>
          <a:p>
            <a:pPr algn="ctr"/>
            <a:endParaRPr lang="en-GB" sz="1400" b="0" i="0">
              <a:solidFill>
                <a:srgbClr val="666F7A"/>
              </a:solidFill>
              <a:effectLst/>
              <a:latin typeface="Open Sans regular" pitchFamily="2" charset="0"/>
              <a:ea typeface="Open Sans regular" pitchFamily="2" charset="0"/>
              <a:cs typeface="Open Sans regular" pitchFamily="2" charset="0"/>
            </a:endParaRPr>
          </a:p>
          <a:p>
            <a:pPr algn="ctr"/>
            <a:endParaRPr lang="en-GB" sz="1400" b="0" i="0">
              <a:solidFill>
                <a:srgbClr val="666F7A"/>
              </a:solidFill>
              <a:effectLst/>
              <a:latin typeface="Open Sans regular" pitchFamily="2" charset="0"/>
              <a:ea typeface="Open Sans regular" pitchFamily="2" charset="0"/>
              <a:cs typeface="Open Sans regular" pitchFamily="2" charset="0"/>
            </a:endParaRPr>
          </a:p>
          <a:p>
            <a:pPr algn="ctr"/>
            <a:endParaRPr lang="en-GB" sz="1400">
              <a:solidFill>
                <a:srgbClr val="666F7A"/>
              </a:solidFill>
              <a:latin typeface="Open Sans regular" pitchFamily="2" charset="0"/>
              <a:ea typeface="Open Sans regular" pitchFamily="2" charset="0"/>
              <a:cs typeface="Open Sans regular" pitchFamily="2" charset="0"/>
            </a:endParaRPr>
          </a:p>
        </p:txBody>
      </p:sp>
      <p:grpSp>
        <p:nvGrpSpPr>
          <p:cNvPr id="71" name="Group 70">
            <a:extLst>
              <a:ext uri="{FF2B5EF4-FFF2-40B4-BE49-F238E27FC236}">
                <a16:creationId xmlns:a16="http://schemas.microsoft.com/office/drawing/2014/main" id="{485FE2AD-CA96-2241-5FA5-BC3C85855917}"/>
              </a:ext>
            </a:extLst>
          </p:cNvPr>
          <p:cNvGrpSpPr/>
          <p:nvPr/>
        </p:nvGrpSpPr>
        <p:grpSpPr>
          <a:xfrm>
            <a:off x="6801209" y="3480126"/>
            <a:ext cx="3408112" cy="1861059"/>
            <a:chOff x="6870783" y="3428372"/>
            <a:chExt cx="3408112" cy="1861059"/>
          </a:xfrm>
        </p:grpSpPr>
        <p:pic>
          <p:nvPicPr>
            <p:cNvPr id="52" name="Graphic 51">
              <a:extLst>
                <a:ext uri="{FF2B5EF4-FFF2-40B4-BE49-F238E27FC236}">
                  <a16:creationId xmlns:a16="http://schemas.microsoft.com/office/drawing/2014/main" id="{E8A61D6A-C43F-5654-F472-DBD93E6D6A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31838" y="3428372"/>
              <a:ext cx="486000" cy="432189"/>
            </a:xfrm>
            <a:prstGeom prst="rect">
              <a:avLst/>
            </a:prstGeom>
          </p:spPr>
        </p:pic>
        <p:sp>
          <p:nvSpPr>
            <p:cNvPr id="63" name="TextBox 62">
              <a:extLst>
                <a:ext uri="{FF2B5EF4-FFF2-40B4-BE49-F238E27FC236}">
                  <a16:creationId xmlns:a16="http://schemas.microsoft.com/office/drawing/2014/main" id="{03309750-636D-8090-0413-CA2EEE40B6CF}"/>
                </a:ext>
              </a:extLst>
            </p:cNvPr>
            <p:cNvSpPr txBox="1"/>
            <p:nvPr/>
          </p:nvSpPr>
          <p:spPr>
            <a:xfrm>
              <a:off x="7650402" y="4078201"/>
              <a:ext cx="1848873" cy="307777"/>
            </a:xfrm>
            <a:prstGeom prst="rect">
              <a:avLst/>
            </a:prstGeom>
            <a:solidFill>
              <a:srgbClr val="F4F5F7"/>
            </a:solidFill>
          </p:spPr>
          <p:txBody>
            <a:bodyPr wrap="square" rtlCol="0">
              <a:spAutoFit/>
            </a:bodyPr>
            <a:lstStyle/>
            <a:p>
              <a:r>
                <a:rPr lang="en-GB" sz="1400">
                  <a:solidFill>
                    <a:srgbClr val="666F7A"/>
                  </a:solidFill>
                  <a:latin typeface="Open Sans SemiBold" pitchFamily="2" charset="0"/>
                  <a:ea typeface="Open Sans SemiBold" pitchFamily="2" charset="0"/>
                  <a:cs typeface="Open Sans SemiBold" pitchFamily="2" charset="0"/>
                </a:rPr>
                <a:t>Audit functionality</a:t>
              </a:r>
            </a:p>
          </p:txBody>
        </p:sp>
        <p:sp>
          <p:nvSpPr>
            <p:cNvPr id="70" name="TextBox 69">
              <a:extLst>
                <a:ext uri="{FF2B5EF4-FFF2-40B4-BE49-F238E27FC236}">
                  <a16:creationId xmlns:a16="http://schemas.microsoft.com/office/drawing/2014/main" id="{37AA3316-D7E9-E0CD-5356-1576A9C5D604}"/>
                </a:ext>
              </a:extLst>
            </p:cNvPr>
            <p:cNvSpPr txBox="1"/>
            <p:nvPr/>
          </p:nvSpPr>
          <p:spPr>
            <a:xfrm>
              <a:off x="6870783" y="4550767"/>
              <a:ext cx="3408112" cy="738664"/>
            </a:xfrm>
            <a:prstGeom prst="rect">
              <a:avLst/>
            </a:prstGeom>
            <a:noFill/>
          </p:spPr>
          <p:txBody>
            <a:bodyPr wrap="square">
              <a:spAutoFit/>
            </a:bodyPr>
            <a:lstStyle/>
            <a:p>
              <a:pPr algn="ctr"/>
              <a:r>
                <a:rPr lang="en-GB" sz="1400" b="0" i="0">
                  <a:solidFill>
                    <a:srgbClr val="666F7A"/>
                  </a:solidFill>
                  <a:effectLst/>
                  <a:latin typeface="Open Sans regular" pitchFamily="2" charset="0"/>
                  <a:ea typeface="Open Sans regular" pitchFamily="2" charset="0"/>
                  <a:cs typeface="Open Sans regular" pitchFamily="2" charset="0"/>
                </a:rPr>
                <a:t>There is a full audit capability on every aspect of COSAIN© functionality, for organisational risk mitigation</a:t>
              </a:r>
            </a:p>
          </p:txBody>
        </p:sp>
      </p:grpSp>
    </p:spTree>
    <p:extLst>
      <p:ext uri="{BB962C8B-B14F-4D97-AF65-F5344CB8AC3E}">
        <p14:creationId xmlns:p14="http://schemas.microsoft.com/office/powerpoint/2010/main" val="41392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49782-6DF5-CCF9-5669-7507E30F26EF}"/>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E8764AD-0833-60F6-FE9F-9B2BB0A881C9}"/>
              </a:ext>
            </a:extLst>
          </p:cNvPr>
          <p:cNvGrpSpPr/>
          <p:nvPr/>
        </p:nvGrpSpPr>
        <p:grpSpPr>
          <a:xfrm>
            <a:off x="2356813" y="789924"/>
            <a:ext cx="601436" cy="601436"/>
            <a:chOff x="2310334" y="893737"/>
            <a:chExt cx="723900" cy="723900"/>
          </a:xfrm>
        </p:grpSpPr>
        <p:sp>
          <p:nvSpPr>
            <p:cNvPr id="25" name="Freeform: Shape 24">
              <a:extLst>
                <a:ext uri="{FF2B5EF4-FFF2-40B4-BE49-F238E27FC236}">
                  <a16:creationId xmlns:a16="http://schemas.microsoft.com/office/drawing/2014/main" id="{3DA0FCDE-ABB1-2119-BD71-069C62A0924D}"/>
                </a:ext>
              </a:extLst>
            </p:cNvPr>
            <p:cNvSpPr/>
            <p:nvPr/>
          </p:nvSpPr>
          <p:spPr>
            <a:xfrm>
              <a:off x="2310334" y="893737"/>
              <a:ext cx="723900" cy="723900"/>
            </a:xfrm>
            <a:custGeom>
              <a:avLst/>
              <a:gdLst>
                <a:gd name="connsiteX0" fmla="*/ 361950 w 723900"/>
                <a:gd name="connsiteY0" fmla="*/ 666750 h 723900"/>
                <a:gd name="connsiteX1" fmla="*/ 57150 w 723900"/>
                <a:gd name="connsiteY1" fmla="*/ 361950 h 723900"/>
                <a:gd name="connsiteX2" fmla="*/ 361950 w 723900"/>
                <a:gd name="connsiteY2" fmla="*/ 57150 h 723900"/>
                <a:gd name="connsiteX3" fmla="*/ 666750 w 723900"/>
                <a:gd name="connsiteY3" fmla="*/ 361950 h 723900"/>
                <a:gd name="connsiteX4" fmla="*/ 361950 w 723900"/>
                <a:gd name="connsiteY4" fmla="*/ 666750 h 723900"/>
                <a:gd name="connsiteX5" fmla="*/ 361950 w 723900"/>
                <a:gd name="connsiteY5" fmla="*/ 0 h 723900"/>
                <a:gd name="connsiteX6" fmla="*/ 0 w 723900"/>
                <a:gd name="connsiteY6" fmla="*/ 361950 h 723900"/>
                <a:gd name="connsiteX7" fmla="*/ 361950 w 723900"/>
                <a:gd name="connsiteY7" fmla="*/ 723900 h 723900"/>
                <a:gd name="connsiteX8" fmla="*/ 723900 w 723900"/>
                <a:gd name="connsiteY8" fmla="*/ 361950 h 723900"/>
                <a:gd name="connsiteX9" fmla="*/ 361950 w 7239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666750"/>
                  </a:moveTo>
                  <a:cubicBezTo>
                    <a:pt x="194310" y="666750"/>
                    <a:pt x="57150" y="529590"/>
                    <a:pt x="57150" y="361950"/>
                  </a:cubicBezTo>
                  <a:cubicBezTo>
                    <a:pt x="57150" y="194310"/>
                    <a:pt x="194310" y="57150"/>
                    <a:pt x="361950" y="57150"/>
                  </a:cubicBezTo>
                  <a:cubicBezTo>
                    <a:pt x="529590" y="57150"/>
                    <a:pt x="666750" y="194310"/>
                    <a:pt x="666750" y="361950"/>
                  </a:cubicBezTo>
                  <a:cubicBezTo>
                    <a:pt x="666750" y="529590"/>
                    <a:pt x="529590" y="666750"/>
                    <a:pt x="361950" y="666750"/>
                  </a:cubicBezTo>
                  <a:close/>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path>
              </a:pathLst>
            </a:custGeom>
            <a:solidFill>
              <a:schemeClr val="bg1"/>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2E68D05-750D-5804-498E-E8661D416D71}"/>
                </a:ext>
              </a:extLst>
            </p:cNvPr>
            <p:cNvSpPr/>
            <p:nvPr/>
          </p:nvSpPr>
          <p:spPr>
            <a:xfrm>
              <a:off x="2653234" y="1086616"/>
              <a:ext cx="166687" cy="338137"/>
            </a:xfrm>
            <a:custGeom>
              <a:avLst/>
              <a:gdLst>
                <a:gd name="connsiteX0" fmla="*/ 38100 w 166687"/>
                <a:gd name="connsiteY0" fmla="*/ 0 h 338137"/>
                <a:gd name="connsiteX1" fmla="*/ 0 w 166687"/>
                <a:gd name="connsiteY1" fmla="*/ 0 h 338137"/>
                <a:gd name="connsiteX2" fmla="*/ 0 w 166687"/>
                <a:gd name="connsiteY2" fmla="*/ 190500 h 338137"/>
                <a:gd name="connsiteX3" fmla="*/ 5715 w 166687"/>
                <a:gd name="connsiteY3" fmla="*/ 203835 h 338137"/>
                <a:gd name="connsiteX4" fmla="*/ 140018 w 166687"/>
                <a:gd name="connsiteY4" fmla="*/ 338138 h 338137"/>
                <a:gd name="connsiteX5" fmla="*/ 166688 w 166687"/>
                <a:gd name="connsiteY5" fmla="*/ 311468 h 338137"/>
                <a:gd name="connsiteX6" fmla="*/ 38100 w 166687"/>
                <a:gd name="connsiteY6" fmla="*/ 182880 h 338137"/>
                <a:gd name="connsiteX7" fmla="*/ 38100 w 166687"/>
                <a:gd name="connsiteY7" fmla="*/ 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87" h="338137">
                  <a:moveTo>
                    <a:pt x="38100" y="0"/>
                  </a:moveTo>
                  <a:lnTo>
                    <a:pt x="0" y="0"/>
                  </a:lnTo>
                  <a:lnTo>
                    <a:pt x="0" y="190500"/>
                  </a:lnTo>
                  <a:cubicBezTo>
                    <a:pt x="0" y="196215"/>
                    <a:pt x="1905" y="200977"/>
                    <a:pt x="5715" y="203835"/>
                  </a:cubicBezTo>
                  <a:lnTo>
                    <a:pt x="140018" y="338138"/>
                  </a:lnTo>
                  <a:lnTo>
                    <a:pt x="166688" y="311468"/>
                  </a:lnTo>
                  <a:lnTo>
                    <a:pt x="38100" y="182880"/>
                  </a:lnTo>
                  <a:lnTo>
                    <a:pt x="38100" y="0"/>
                  </a:lnTo>
                  <a:close/>
                </a:path>
              </a:pathLst>
            </a:custGeom>
            <a:solidFill>
              <a:schemeClr val="bg1"/>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BA2A428-8549-3A24-9BF1-268A9D7E3F2F}"/>
                </a:ext>
              </a:extLst>
            </p:cNvPr>
            <p:cNvSpPr/>
            <p:nvPr/>
          </p:nvSpPr>
          <p:spPr>
            <a:xfrm>
              <a:off x="2653234" y="98898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19ABB276-C30B-5D19-B9F5-382D885071C8}"/>
                </a:ext>
              </a:extLst>
            </p:cNvPr>
            <p:cNvSpPr/>
            <p:nvPr/>
          </p:nvSpPr>
          <p:spPr>
            <a:xfrm>
              <a:off x="2653234" y="148428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96DC7C2A-F92C-EC26-BE23-BE26D431C2BF}"/>
                </a:ext>
              </a:extLst>
            </p:cNvPr>
            <p:cNvSpPr/>
            <p:nvPr/>
          </p:nvSpPr>
          <p:spPr>
            <a:xfrm>
              <a:off x="2405584" y="123663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505308D-29FD-8EBC-363B-CDE3F08FA608}"/>
                </a:ext>
              </a:extLst>
            </p:cNvPr>
            <p:cNvSpPr/>
            <p:nvPr/>
          </p:nvSpPr>
          <p:spPr>
            <a:xfrm>
              <a:off x="2900884" y="123663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grpSp>
      <p:sp>
        <p:nvSpPr>
          <p:cNvPr id="31" name="Graphic 5" descr="Hourglass Finished with solid fill">
            <a:extLst>
              <a:ext uri="{FF2B5EF4-FFF2-40B4-BE49-F238E27FC236}">
                <a16:creationId xmlns:a16="http://schemas.microsoft.com/office/drawing/2014/main" id="{F3112999-C768-8B44-C3D6-B3DECCE9A4D3}"/>
              </a:ext>
            </a:extLst>
          </p:cNvPr>
          <p:cNvSpPr/>
          <p:nvPr/>
        </p:nvSpPr>
        <p:spPr>
          <a:xfrm>
            <a:off x="3807781" y="791014"/>
            <a:ext cx="421005" cy="601436"/>
          </a:xfrm>
          <a:custGeom>
            <a:avLst/>
            <a:gdLst>
              <a:gd name="connsiteX0" fmla="*/ 320040 w 533400"/>
              <a:gd name="connsiteY0" fmla="*/ 431483 h 762000"/>
              <a:gd name="connsiteX1" fmla="*/ 405765 w 533400"/>
              <a:gd name="connsiteY1" fmla="*/ 552450 h 762000"/>
              <a:gd name="connsiteX2" fmla="*/ 127635 w 533400"/>
              <a:gd name="connsiteY2" fmla="*/ 552450 h 762000"/>
              <a:gd name="connsiteX3" fmla="*/ 213360 w 533400"/>
              <a:gd name="connsiteY3" fmla="*/ 431483 h 762000"/>
              <a:gd name="connsiteX4" fmla="*/ 238125 w 533400"/>
              <a:gd name="connsiteY4" fmla="*/ 381000 h 762000"/>
              <a:gd name="connsiteX5" fmla="*/ 213360 w 533400"/>
              <a:gd name="connsiteY5" fmla="*/ 330518 h 762000"/>
              <a:gd name="connsiteX6" fmla="*/ 82868 w 533400"/>
              <a:gd name="connsiteY6" fmla="*/ 57150 h 762000"/>
              <a:gd name="connsiteX7" fmla="*/ 451485 w 533400"/>
              <a:gd name="connsiteY7" fmla="*/ 57150 h 762000"/>
              <a:gd name="connsiteX8" fmla="*/ 320993 w 533400"/>
              <a:gd name="connsiteY8" fmla="*/ 330518 h 762000"/>
              <a:gd name="connsiteX9" fmla="*/ 295275 w 533400"/>
              <a:gd name="connsiteY9" fmla="*/ 381000 h 762000"/>
              <a:gd name="connsiteX10" fmla="*/ 320040 w 533400"/>
              <a:gd name="connsiteY10" fmla="*/ 431483 h 762000"/>
              <a:gd name="connsiteX11" fmla="*/ 507683 w 533400"/>
              <a:gd name="connsiteY11" fmla="*/ 57150 h 762000"/>
              <a:gd name="connsiteX12" fmla="*/ 533400 w 533400"/>
              <a:gd name="connsiteY12" fmla="*/ 57150 h 762000"/>
              <a:gd name="connsiteX13" fmla="*/ 533400 w 533400"/>
              <a:gd name="connsiteY13" fmla="*/ 0 h 762000"/>
              <a:gd name="connsiteX14" fmla="*/ 0 w 533400"/>
              <a:gd name="connsiteY14" fmla="*/ 0 h 762000"/>
              <a:gd name="connsiteX15" fmla="*/ 0 w 533400"/>
              <a:gd name="connsiteY15" fmla="*/ 57150 h 762000"/>
              <a:gd name="connsiteX16" fmla="*/ 24765 w 533400"/>
              <a:gd name="connsiteY16" fmla="*/ 57150 h 762000"/>
              <a:gd name="connsiteX17" fmla="*/ 184785 w 533400"/>
              <a:gd name="connsiteY17" fmla="*/ 381000 h 762000"/>
              <a:gd name="connsiteX18" fmla="*/ 24765 w 533400"/>
              <a:gd name="connsiteY18" fmla="*/ 704850 h 762000"/>
              <a:gd name="connsiteX19" fmla="*/ 0 w 533400"/>
              <a:gd name="connsiteY19" fmla="*/ 704850 h 762000"/>
              <a:gd name="connsiteX20" fmla="*/ 0 w 533400"/>
              <a:gd name="connsiteY20" fmla="*/ 762000 h 762000"/>
              <a:gd name="connsiteX21" fmla="*/ 533400 w 533400"/>
              <a:gd name="connsiteY21" fmla="*/ 762000 h 762000"/>
              <a:gd name="connsiteX22" fmla="*/ 533400 w 533400"/>
              <a:gd name="connsiteY22" fmla="*/ 704850 h 762000"/>
              <a:gd name="connsiteX23" fmla="*/ 507683 w 533400"/>
              <a:gd name="connsiteY23" fmla="*/ 704850 h 762000"/>
              <a:gd name="connsiteX24" fmla="*/ 347663 w 533400"/>
              <a:gd name="connsiteY24" fmla="*/ 381000 h 762000"/>
              <a:gd name="connsiteX25" fmla="*/ 507683 w 533400"/>
              <a:gd name="connsiteY25" fmla="*/ 57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762000">
                <a:moveTo>
                  <a:pt x="320040" y="431483"/>
                </a:moveTo>
                <a:cubicBezTo>
                  <a:pt x="352425" y="457200"/>
                  <a:pt x="382905" y="501968"/>
                  <a:pt x="405765" y="552450"/>
                </a:cubicBezTo>
                <a:lnTo>
                  <a:pt x="127635" y="552450"/>
                </a:lnTo>
                <a:cubicBezTo>
                  <a:pt x="151448" y="501968"/>
                  <a:pt x="180975" y="456248"/>
                  <a:pt x="213360" y="431483"/>
                </a:cubicBezTo>
                <a:cubicBezTo>
                  <a:pt x="228600" y="419100"/>
                  <a:pt x="238125" y="401003"/>
                  <a:pt x="238125" y="381000"/>
                </a:cubicBezTo>
                <a:cubicBezTo>
                  <a:pt x="238125" y="360998"/>
                  <a:pt x="228600" y="342900"/>
                  <a:pt x="213360" y="330518"/>
                </a:cubicBezTo>
                <a:cubicBezTo>
                  <a:pt x="148590" y="280035"/>
                  <a:pt x="92393" y="150495"/>
                  <a:pt x="82868" y="57150"/>
                </a:cubicBezTo>
                <a:lnTo>
                  <a:pt x="451485" y="57150"/>
                </a:lnTo>
                <a:cubicBezTo>
                  <a:pt x="441008" y="150495"/>
                  <a:pt x="385763" y="280035"/>
                  <a:pt x="320993" y="330518"/>
                </a:cubicBezTo>
                <a:cubicBezTo>
                  <a:pt x="304800" y="342900"/>
                  <a:pt x="295275" y="360998"/>
                  <a:pt x="295275" y="381000"/>
                </a:cubicBezTo>
                <a:cubicBezTo>
                  <a:pt x="295275" y="401003"/>
                  <a:pt x="304800" y="419100"/>
                  <a:pt x="320040" y="431483"/>
                </a:cubicBezTo>
                <a:close/>
                <a:moveTo>
                  <a:pt x="507683" y="57150"/>
                </a:moveTo>
                <a:lnTo>
                  <a:pt x="533400" y="57150"/>
                </a:lnTo>
                <a:lnTo>
                  <a:pt x="533400" y="0"/>
                </a:lnTo>
                <a:lnTo>
                  <a:pt x="0" y="0"/>
                </a:lnTo>
                <a:lnTo>
                  <a:pt x="0" y="57150"/>
                </a:lnTo>
                <a:lnTo>
                  <a:pt x="24765" y="57150"/>
                </a:lnTo>
                <a:cubicBezTo>
                  <a:pt x="35243" y="162878"/>
                  <a:pt x="96203" y="317183"/>
                  <a:pt x="184785" y="381000"/>
                </a:cubicBezTo>
                <a:cubicBezTo>
                  <a:pt x="96203" y="444818"/>
                  <a:pt x="34290" y="599123"/>
                  <a:pt x="24765" y="704850"/>
                </a:cubicBezTo>
                <a:lnTo>
                  <a:pt x="0" y="704850"/>
                </a:lnTo>
                <a:lnTo>
                  <a:pt x="0" y="762000"/>
                </a:lnTo>
                <a:lnTo>
                  <a:pt x="533400" y="762000"/>
                </a:lnTo>
                <a:lnTo>
                  <a:pt x="533400" y="704850"/>
                </a:lnTo>
                <a:lnTo>
                  <a:pt x="507683" y="704850"/>
                </a:lnTo>
                <a:cubicBezTo>
                  <a:pt x="498158" y="599123"/>
                  <a:pt x="436245" y="444818"/>
                  <a:pt x="347663" y="381000"/>
                </a:cubicBezTo>
                <a:cubicBezTo>
                  <a:pt x="436245" y="317183"/>
                  <a:pt x="498158" y="162878"/>
                  <a:pt x="507683" y="57150"/>
                </a:cubicBezTo>
                <a:close/>
              </a:path>
            </a:pathLst>
          </a:custGeom>
          <a:solidFill>
            <a:schemeClr val="bg1"/>
          </a:solidFill>
          <a:ln w="9525" cap="flat">
            <a:noFill/>
            <a:prstDash val="solid"/>
            <a:miter/>
          </a:ln>
        </p:spPr>
        <p:txBody>
          <a:bodyPr rtlCol="0" anchor="ctr"/>
          <a:lstStyle/>
          <a:p>
            <a:endParaRPr lang="en-GB"/>
          </a:p>
        </p:txBody>
      </p:sp>
      <p:sp>
        <p:nvSpPr>
          <p:cNvPr id="37" name="Graphic 8" descr="Magnifying glass with solid fill">
            <a:extLst>
              <a:ext uri="{FF2B5EF4-FFF2-40B4-BE49-F238E27FC236}">
                <a16:creationId xmlns:a16="http://schemas.microsoft.com/office/drawing/2014/main" id="{C205024A-8980-CCA1-DFE7-CD8DCD0F5C64}"/>
              </a:ext>
            </a:extLst>
          </p:cNvPr>
          <p:cNvSpPr/>
          <p:nvPr/>
        </p:nvSpPr>
        <p:spPr>
          <a:xfrm>
            <a:off x="4896463" y="792104"/>
            <a:ext cx="598784" cy="599256"/>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chemeClr val="bg1"/>
          </a:solidFill>
          <a:ln w="9525" cap="flat">
            <a:noFill/>
            <a:prstDash val="solid"/>
            <a:miter/>
          </a:ln>
        </p:spPr>
        <p:txBody>
          <a:bodyPr rtlCol="0" anchor="ctr"/>
          <a:lstStyle/>
          <a:p>
            <a:endParaRPr lang="en-GB"/>
          </a:p>
        </p:txBody>
      </p:sp>
      <p:grpSp>
        <p:nvGrpSpPr>
          <p:cNvPr id="8" name="Group 7">
            <a:extLst>
              <a:ext uri="{FF2B5EF4-FFF2-40B4-BE49-F238E27FC236}">
                <a16:creationId xmlns:a16="http://schemas.microsoft.com/office/drawing/2014/main" id="{C66DFC07-F763-3626-67CF-F15492C69233}"/>
              </a:ext>
            </a:extLst>
          </p:cNvPr>
          <p:cNvGrpSpPr/>
          <p:nvPr/>
        </p:nvGrpSpPr>
        <p:grpSpPr>
          <a:xfrm>
            <a:off x="9232121" y="800002"/>
            <a:ext cx="523113" cy="599670"/>
            <a:chOff x="7218756" y="866870"/>
            <a:chExt cx="649143" cy="744144"/>
          </a:xfrm>
        </p:grpSpPr>
        <p:sp>
          <p:nvSpPr>
            <p:cNvPr id="39" name="Freeform: Shape 38">
              <a:extLst>
                <a:ext uri="{FF2B5EF4-FFF2-40B4-BE49-F238E27FC236}">
                  <a16:creationId xmlns:a16="http://schemas.microsoft.com/office/drawing/2014/main" id="{87F8B98C-711A-38EA-7FFF-A60C1EC7854E}"/>
                </a:ext>
              </a:extLst>
            </p:cNvPr>
            <p:cNvSpPr/>
            <p:nvPr/>
          </p:nvSpPr>
          <p:spPr>
            <a:xfrm>
              <a:off x="7218756" y="866870"/>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bg1"/>
            </a:solid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B715ECBC-1704-6DAB-5DF8-4451AACF2DB2}"/>
                </a:ext>
              </a:extLst>
            </p:cNvPr>
            <p:cNvSpPr/>
            <p:nvPr/>
          </p:nvSpPr>
          <p:spPr>
            <a:xfrm>
              <a:off x="7381883" y="1058322"/>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bg1"/>
            </a:solidFill>
            <a:ln w="9525" cap="flat">
              <a:noFill/>
              <a:prstDash val="solid"/>
              <a:miter/>
            </a:ln>
          </p:spPr>
          <p:txBody>
            <a:bodyPr rtlCol="0" anchor="ctr"/>
            <a:lstStyle/>
            <a:p>
              <a:endParaRPr lang="en-GB"/>
            </a:p>
          </p:txBody>
        </p:sp>
      </p:grpSp>
      <p:grpSp>
        <p:nvGrpSpPr>
          <p:cNvPr id="3" name="Group 2">
            <a:extLst>
              <a:ext uri="{FF2B5EF4-FFF2-40B4-BE49-F238E27FC236}">
                <a16:creationId xmlns:a16="http://schemas.microsoft.com/office/drawing/2014/main" id="{04B0FBEB-429A-265C-24D4-2E3A8860F5F7}"/>
              </a:ext>
            </a:extLst>
          </p:cNvPr>
          <p:cNvGrpSpPr>
            <a:grpSpLocks noChangeAspect="1"/>
          </p:cNvGrpSpPr>
          <p:nvPr/>
        </p:nvGrpSpPr>
        <p:grpSpPr>
          <a:xfrm>
            <a:off x="10389070" y="799237"/>
            <a:ext cx="601200" cy="601200"/>
            <a:chOff x="8790414" y="703780"/>
            <a:chExt cx="647700" cy="647700"/>
          </a:xfrm>
        </p:grpSpPr>
        <p:sp>
          <p:nvSpPr>
            <p:cNvPr id="42" name="Freeform: Shape 41">
              <a:extLst>
                <a:ext uri="{FF2B5EF4-FFF2-40B4-BE49-F238E27FC236}">
                  <a16:creationId xmlns:a16="http://schemas.microsoft.com/office/drawing/2014/main" id="{252DD369-1296-0A57-890E-B80C79D5519B}"/>
                </a:ext>
              </a:extLst>
            </p:cNvPr>
            <p:cNvSpPr/>
            <p:nvPr/>
          </p:nvSpPr>
          <p:spPr>
            <a:xfrm>
              <a:off x="8790414" y="703780"/>
              <a:ext cx="647700" cy="647700"/>
            </a:xfrm>
            <a:custGeom>
              <a:avLst/>
              <a:gdLst>
                <a:gd name="connsiteX0" fmla="*/ 590550 w 647700"/>
                <a:gd name="connsiteY0" fmla="*/ 0 h 647700"/>
                <a:gd name="connsiteX1" fmla="*/ 647700 w 647700"/>
                <a:gd name="connsiteY1" fmla="*/ 0 h 647700"/>
                <a:gd name="connsiteX2" fmla="*/ 647700 w 647700"/>
                <a:gd name="connsiteY2" fmla="*/ 647700 h 647700"/>
                <a:gd name="connsiteX3" fmla="*/ 0 w 647700"/>
                <a:gd name="connsiteY3" fmla="*/ 647700 h 647700"/>
                <a:gd name="connsiteX4" fmla="*/ 0 w 647700"/>
                <a:gd name="connsiteY4" fmla="*/ 590550 h 647700"/>
                <a:gd name="connsiteX5" fmla="*/ 5905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0"/>
                  </a:moveTo>
                  <a:lnTo>
                    <a:pt x="647700" y="0"/>
                  </a:lnTo>
                  <a:lnTo>
                    <a:pt x="647700" y="647700"/>
                  </a:lnTo>
                  <a:lnTo>
                    <a:pt x="0" y="647700"/>
                  </a:lnTo>
                  <a:lnTo>
                    <a:pt x="0" y="590550"/>
                  </a:lnTo>
                  <a:lnTo>
                    <a:pt x="590550" y="590550"/>
                  </a:lnTo>
                  <a:close/>
                </a:path>
              </a:pathLst>
            </a:custGeom>
            <a:solidFill>
              <a:schemeClr val="bg1"/>
            </a:solid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F29DCE2-AC2E-655F-4173-7842A6E79BF2}"/>
                </a:ext>
              </a:extLst>
            </p:cNvPr>
            <p:cNvSpPr/>
            <p:nvPr/>
          </p:nvSpPr>
          <p:spPr>
            <a:xfrm>
              <a:off x="9219039" y="903805"/>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bg1"/>
            </a:solid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0CB35947-793C-5331-CBE0-367A338A1312}"/>
                </a:ext>
              </a:extLst>
            </p:cNvPr>
            <p:cNvSpPr/>
            <p:nvPr/>
          </p:nvSpPr>
          <p:spPr>
            <a:xfrm>
              <a:off x="9076164" y="703780"/>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bg1"/>
            </a:solid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4C8BAFB-070F-F3F1-0075-F98D77074C23}"/>
                </a:ext>
              </a:extLst>
            </p:cNvPr>
            <p:cNvSpPr/>
            <p:nvPr/>
          </p:nvSpPr>
          <p:spPr>
            <a:xfrm>
              <a:off x="8933289" y="903805"/>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bg1"/>
            </a:solidFill>
            <a:ln w="9525"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66713EF-F26C-34B5-6DB7-D5520921C606}"/>
                </a:ext>
              </a:extLst>
            </p:cNvPr>
            <p:cNvSpPr/>
            <p:nvPr/>
          </p:nvSpPr>
          <p:spPr>
            <a:xfrm>
              <a:off x="8790414" y="1065730"/>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bg1"/>
            </a:solidFill>
            <a:ln w="9525" cap="flat">
              <a:noFill/>
              <a:prstDash val="solid"/>
              <a:miter/>
            </a:ln>
          </p:spPr>
          <p:txBody>
            <a:bodyPr rtlCol="0" anchor="ctr"/>
            <a:lstStyle/>
            <a:p>
              <a:endParaRPr lang="en-GB"/>
            </a:p>
          </p:txBody>
        </p:sp>
      </p:grpSp>
      <p:pic>
        <p:nvPicPr>
          <p:cNvPr id="6" name="Graphic 5">
            <a:extLst>
              <a:ext uri="{FF2B5EF4-FFF2-40B4-BE49-F238E27FC236}">
                <a16:creationId xmlns:a16="http://schemas.microsoft.com/office/drawing/2014/main" id="{370ED61F-7FC3-0C69-B485-A612138FD8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6" y="799237"/>
            <a:ext cx="526050" cy="601200"/>
          </a:xfrm>
          <a:prstGeom prst="rect">
            <a:avLst/>
          </a:prstGeom>
        </p:spPr>
      </p:pic>
      <p:grpSp>
        <p:nvGrpSpPr>
          <p:cNvPr id="14" name="Group 13">
            <a:extLst>
              <a:ext uri="{FF2B5EF4-FFF2-40B4-BE49-F238E27FC236}">
                <a16:creationId xmlns:a16="http://schemas.microsoft.com/office/drawing/2014/main" id="{8F7942FF-5CDB-6D38-B6DD-FB6FB2CB38C9}"/>
              </a:ext>
            </a:extLst>
          </p:cNvPr>
          <p:cNvGrpSpPr/>
          <p:nvPr/>
        </p:nvGrpSpPr>
        <p:grpSpPr>
          <a:xfrm>
            <a:off x="9224938" y="2859502"/>
            <a:ext cx="2553524" cy="2421263"/>
            <a:chOff x="538553" y="2621403"/>
            <a:chExt cx="2553524" cy="2421263"/>
          </a:xfrm>
        </p:grpSpPr>
        <p:sp>
          <p:nvSpPr>
            <p:cNvPr id="15" name="Rectangle: Rounded Corners 14">
              <a:extLst>
                <a:ext uri="{FF2B5EF4-FFF2-40B4-BE49-F238E27FC236}">
                  <a16:creationId xmlns:a16="http://schemas.microsoft.com/office/drawing/2014/main" id="{9465D471-22BE-8AE1-B77D-62A3EDB890FA}"/>
                </a:ext>
              </a:extLst>
            </p:cNvPr>
            <p:cNvSpPr/>
            <p:nvPr/>
          </p:nvSpPr>
          <p:spPr>
            <a:xfrm>
              <a:off x="538553" y="3114000"/>
              <a:ext cx="2553524" cy="1928666"/>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costs the equivalent of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£2.22 </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per hour -  incredible value for money</a:t>
              </a:r>
            </a:p>
          </p:txBody>
        </p:sp>
        <p:sp>
          <p:nvSpPr>
            <p:cNvPr id="16" name="Rectangle: Top Corners Rounded 15">
              <a:extLst>
                <a:ext uri="{FF2B5EF4-FFF2-40B4-BE49-F238E27FC236}">
                  <a16:creationId xmlns:a16="http://schemas.microsoft.com/office/drawing/2014/main" id="{6B51A928-42FD-17E0-3D61-5F9A631AE412}"/>
                </a:ext>
              </a:extLst>
            </p:cNvPr>
            <p:cNvSpPr/>
            <p:nvPr/>
          </p:nvSpPr>
          <p:spPr>
            <a:xfrm>
              <a:off x="538554" y="2621403"/>
              <a:ext cx="2553523"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52" name="Group 51">
            <a:extLst>
              <a:ext uri="{FF2B5EF4-FFF2-40B4-BE49-F238E27FC236}">
                <a16:creationId xmlns:a16="http://schemas.microsoft.com/office/drawing/2014/main" id="{C9289944-7321-EDCA-98C1-E793DC679A3C}"/>
              </a:ext>
            </a:extLst>
          </p:cNvPr>
          <p:cNvGrpSpPr/>
          <p:nvPr/>
        </p:nvGrpSpPr>
        <p:grpSpPr>
          <a:xfrm>
            <a:off x="500117" y="2851397"/>
            <a:ext cx="2557422" cy="2421263"/>
            <a:chOff x="6370951" y="3447898"/>
            <a:chExt cx="2557422" cy="2421263"/>
          </a:xfrm>
        </p:grpSpPr>
        <p:grpSp>
          <p:nvGrpSpPr>
            <p:cNvPr id="48" name="Group 47">
              <a:extLst>
                <a:ext uri="{FF2B5EF4-FFF2-40B4-BE49-F238E27FC236}">
                  <a16:creationId xmlns:a16="http://schemas.microsoft.com/office/drawing/2014/main" id="{6EDD54A1-F401-4788-7DBE-B64D2F48A18C}"/>
                </a:ext>
              </a:extLst>
            </p:cNvPr>
            <p:cNvGrpSpPr/>
            <p:nvPr/>
          </p:nvGrpSpPr>
          <p:grpSpPr>
            <a:xfrm>
              <a:off x="6370951" y="3447898"/>
              <a:ext cx="2557422" cy="2421263"/>
              <a:chOff x="538553" y="2621403"/>
              <a:chExt cx="2557422" cy="2421263"/>
            </a:xfrm>
          </p:grpSpPr>
          <p:sp>
            <p:nvSpPr>
              <p:cNvPr id="49" name="Rectangle: Rounded Corners 48">
                <a:extLst>
                  <a:ext uri="{FF2B5EF4-FFF2-40B4-BE49-F238E27FC236}">
                    <a16:creationId xmlns:a16="http://schemas.microsoft.com/office/drawing/2014/main" id="{D1774CFE-A130-237D-0F9D-A88A5E8A38B0}"/>
                  </a:ext>
                </a:extLst>
              </p:cNvPr>
              <p:cNvSpPr/>
              <p:nvPr/>
            </p:nvSpPr>
            <p:spPr>
              <a:xfrm>
                <a:off x="538553" y="3114000"/>
                <a:ext cx="2557422" cy="1928666"/>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lets you actively research up to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15</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topics simultaneously</a:t>
                </a:r>
              </a:p>
            </p:txBody>
          </p:sp>
          <p:sp>
            <p:nvSpPr>
              <p:cNvPr id="50" name="Rectangle: Top Corners Rounded 49">
                <a:extLst>
                  <a:ext uri="{FF2B5EF4-FFF2-40B4-BE49-F238E27FC236}">
                    <a16:creationId xmlns:a16="http://schemas.microsoft.com/office/drawing/2014/main" id="{FF59E63E-51FE-47B3-0D8A-817EA8AA02EC}"/>
                  </a:ext>
                </a:extLst>
              </p:cNvPr>
              <p:cNvSpPr/>
              <p:nvPr/>
            </p:nvSpPr>
            <p:spPr>
              <a:xfrm>
                <a:off x="538554" y="2621403"/>
                <a:ext cx="2557421"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51" name="Graphic 8" descr="Magnifying glass with solid fill">
              <a:extLst>
                <a:ext uri="{FF2B5EF4-FFF2-40B4-BE49-F238E27FC236}">
                  <a16:creationId xmlns:a16="http://schemas.microsoft.com/office/drawing/2014/main" id="{FA7B95D2-E549-3BAF-9447-9403BA97BED0}"/>
                </a:ext>
              </a:extLst>
            </p:cNvPr>
            <p:cNvSpPr/>
            <p:nvPr/>
          </p:nvSpPr>
          <p:spPr>
            <a:xfrm>
              <a:off x="7386140" y="3740637"/>
              <a:ext cx="598784" cy="599256"/>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chemeClr val="bg1"/>
            </a:solidFill>
            <a:ln w="9525" cap="flat">
              <a:noFill/>
              <a:prstDash val="solid"/>
              <a:miter/>
            </a:ln>
          </p:spPr>
          <p:txBody>
            <a:bodyPr rtlCol="0" anchor="ctr"/>
            <a:lstStyle/>
            <a:p>
              <a:endParaRPr lang="en-GB"/>
            </a:p>
          </p:txBody>
        </p:sp>
      </p:grpSp>
      <p:grpSp>
        <p:nvGrpSpPr>
          <p:cNvPr id="54" name="Group 53">
            <a:extLst>
              <a:ext uri="{FF2B5EF4-FFF2-40B4-BE49-F238E27FC236}">
                <a16:creationId xmlns:a16="http://schemas.microsoft.com/office/drawing/2014/main" id="{C3980A3C-505B-DB19-7E36-AAECF4BEA5D1}"/>
              </a:ext>
            </a:extLst>
          </p:cNvPr>
          <p:cNvGrpSpPr/>
          <p:nvPr/>
        </p:nvGrpSpPr>
        <p:grpSpPr>
          <a:xfrm>
            <a:off x="3408017" y="258467"/>
            <a:ext cx="2571711" cy="2310416"/>
            <a:chOff x="538553" y="2621403"/>
            <a:chExt cx="2571711" cy="2310416"/>
          </a:xfrm>
        </p:grpSpPr>
        <p:sp>
          <p:nvSpPr>
            <p:cNvPr id="56" name="Rectangle: Rounded Corners 55">
              <a:extLst>
                <a:ext uri="{FF2B5EF4-FFF2-40B4-BE49-F238E27FC236}">
                  <a16:creationId xmlns:a16="http://schemas.microsoft.com/office/drawing/2014/main" id="{8ED798C0-8006-D95C-0651-8B64F9C04504}"/>
                </a:ext>
              </a:extLst>
            </p:cNvPr>
            <p:cNvSpPr/>
            <p:nvPr/>
          </p:nvSpPr>
          <p:spPr>
            <a:xfrm>
              <a:off x="538553" y="3224847"/>
              <a:ext cx="2571711" cy="1706972"/>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can provide a capability across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all</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business areas</a:t>
              </a:r>
            </a:p>
          </p:txBody>
        </p:sp>
        <p:sp>
          <p:nvSpPr>
            <p:cNvPr id="57" name="Rectangle: Top Corners Rounded 56">
              <a:extLst>
                <a:ext uri="{FF2B5EF4-FFF2-40B4-BE49-F238E27FC236}">
                  <a16:creationId xmlns:a16="http://schemas.microsoft.com/office/drawing/2014/main" id="{D487F136-8A57-3F12-7775-1740C769C849}"/>
                </a:ext>
              </a:extLst>
            </p:cNvPr>
            <p:cNvSpPr/>
            <p:nvPr/>
          </p:nvSpPr>
          <p:spPr>
            <a:xfrm>
              <a:off x="538554" y="2621403"/>
              <a:ext cx="2571710"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Operational Effectiveness</a:t>
              </a:r>
            </a:p>
          </p:txBody>
        </p:sp>
      </p:grpSp>
      <p:grpSp>
        <p:nvGrpSpPr>
          <p:cNvPr id="83" name="Group 82">
            <a:extLst>
              <a:ext uri="{FF2B5EF4-FFF2-40B4-BE49-F238E27FC236}">
                <a16:creationId xmlns:a16="http://schemas.microsoft.com/office/drawing/2014/main" id="{CEDC289C-C06C-A5F3-304E-34E3D69276FB}"/>
              </a:ext>
            </a:extLst>
          </p:cNvPr>
          <p:cNvGrpSpPr/>
          <p:nvPr/>
        </p:nvGrpSpPr>
        <p:grpSpPr>
          <a:xfrm>
            <a:off x="535223" y="258467"/>
            <a:ext cx="2522316" cy="2421263"/>
            <a:chOff x="3057439" y="3460074"/>
            <a:chExt cx="2522316" cy="2421263"/>
          </a:xfrm>
        </p:grpSpPr>
        <p:grpSp>
          <p:nvGrpSpPr>
            <p:cNvPr id="4" name="Group 3">
              <a:extLst>
                <a:ext uri="{FF2B5EF4-FFF2-40B4-BE49-F238E27FC236}">
                  <a16:creationId xmlns:a16="http://schemas.microsoft.com/office/drawing/2014/main" id="{48F557D4-FAB3-0C2E-23F1-AE718737ACE9}"/>
                </a:ext>
              </a:extLst>
            </p:cNvPr>
            <p:cNvGrpSpPr/>
            <p:nvPr/>
          </p:nvGrpSpPr>
          <p:grpSpPr>
            <a:xfrm>
              <a:off x="3057439" y="3460074"/>
              <a:ext cx="2522316" cy="2421263"/>
              <a:chOff x="538553" y="2621403"/>
              <a:chExt cx="2522316" cy="2421263"/>
            </a:xfrm>
          </p:grpSpPr>
          <p:sp>
            <p:nvSpPr>
              <p:cNvPr id="20" name="Rectangle: Rounded Corners 19">
                <a:extLst>
                  <a:ext uri="{FF2B5EF4-FFF2-40B4-BE49-F238E27FC236}">
                    <a16:creationId xmlns:a16="http://schemas.microsoft.com/office/drawing/2014/main" id="{FAA93872-B60A-23B5-7658-E3C7FCBA3A01}"/>
                  </a:ext>
                </a:extLst>
              </p:cNvPr>
              <p:cNvSpPr/>
              <p:nvPr/>
            </p:nvSpPr>
            <p:spPr>
              <a:xfrm>
                <a:off x="538553" y="3114000"/>
                <a:ext cx="2522316" cy="1928666"/>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never stops searching,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24</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hours a day,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7</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days a week,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365</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days a year</a:t>
                </a:r>
              </a:p>
            </p:txBody>
          </p:sp>
          <p:sp>
            <p:nvSpPr>
              <p:cNvPr id="21" name="Rectangle: Top Corners Rounded 20">
                <a:extLst>
                  <a:ext uri="{FF2B5EF4-FFF2-40B4-BE49-F238E27FC236}">
                    <a16:creationId xmlns:a16="http://schemas.microsoft.com/office/drawing/2014/main" id="{988C7AB9-201A-D679-CD2E-C8FC917870E3}"/>
                  </a:ext>
                </a:extLst>
              </p:cNvPr>
              <p:cNvSpPr/>
              <p:nvPr/>
            </p:nvSpPr>
            <p:spPr>
              <a:xfrm>
                <a:off x="538554" y="2621403"/>
                <a:ext cx="2522315"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2" name="Group 21">
              <a:extLst>
                <a:ext uri="{FF2B5EF4-FFF2-40B4-BE49-F238E27FC236}">
                  <a16:creationId xmlns:a16="http://schemas.microsoft.com/office/drawing/2014/main" id="{E8B4D717-DC5D-4AD2-E654-549F0C39E92E}"/>
                </a:ext>
              </a:extLst>
            </p:cNvPr>
            <p:cNvGrpSpPr/>
            <p:nvPr/>
          </p:nvGrpSpPr>
          <p:grpSpPr>
            <a:xfrm>
              <a:off x="3314305" y="3723719"/>
              <a:ext cx="601436" cy="601436"/>
              <a:chOff x="2310333" y="893737"/>
              <a:chExt cx="723900" cy="723900"/>
            </a:xfrm>
          </p:grpSpPr>
          <p:sp>
            <p:nvSpPr>
              <p:cNvPr id="23" name="Freeform: Shape 24">
                <a:extLst>
                  <a:ext uri="{FF2B5EF4-FFF2-40B4-BE49-F238E27FC236}">
                    <a16:creationId xmlns:a16="http://schemas.microsoft.com/office/drawing/2014/main" id="{2B7F29BC-E368-433B-CA76-23138EE43E7A}"/>
                  </a:ext>
                </a:extLst>
              </p:cNvPr>
              <p:cNvSpPr/>
              <p:nvPr/>
            </p:nvSpPr>
            <p:spPr>
              <a:xfrm>
                <a:off x="2310333" y="893737"/>
                <a:ext cx="723900" cy="723900"/>
              </a:xfrm>
              <a:custGeom>
                <a:avLst/>
                <a:gdLst>
                  <a:gd name="connsiteX0" fmla="*/ 361950 w 723900"/>
                  <a:gd name="connsiteY0" fmla="*/ 666750 h 723900"/>
                  <a:gd name="connsiteX1" fmla="*/ 57150 w 723900"/>
                  <a:gd name="connsiteY1" fmla="*/ 361950 h 723900"/>
                  <a:gd name="connsiteX2" fmla="*/ 361950 w 723900"/>
                  <a:gd name="connsiteY2" fmla="*/ 57150 h 723900"/>
                  <a:gd name="connsiteX3" fmla="*/ 666750 w 723900"/>
                  <a:gd name="connsiteY3" fmla="*/ 361950 h 723900"/>
                  <a:gd name="connsiteX4" fmla="*/ 361950 w 723900"/>
                  <a:gd name="connsiteY4" fmla="*/ 666750 h 723900"/>
                  <a:gd name="connsiteX5" fmla="*/ 361950 w 723900"/>
                  <a:gd name="connsiteY5" fmla="*/ 0 h 723900"/>
                  <a:gd name="connsiteX6" fmla="*/ 0 w 723900"/>
                  <a:gd name="connsiteY6" fmla="*/ 361950 h 723900"/>
                  <a:gd name="connsiteX7" fmla="*/ 361950 w 723900"/>
                  <a:gd name="connsiteY7" fmla="*/ 723900 h 723900"/>
                  <a:gd name="connsiteX8" fmla="*/ 723900 w 723900"/>
                  <a:gd name="connsiteY8" fmla="*/ 361950 h 723900"/>
                  <a:gd name="connsiteX9" fmla="*/ 361950 w 7239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666750"/>
                    </a:moveTo>
                    <a:cubicBezTo>
                      <a:pt x="194310" y="666750"/>
                      <a:pt x="57150" y="529590"/>
                      <a:pt x="57150" y="361950"/>
                    </a:cubicBezTo>
                    <a:cubicBezTo>
                      <a:pt x="57150" y="194310"/>
                      <a:pt x="194310" y="57150"/>
                      <a:pt x="361950" y="57150"/>
                    </a:cubicBezTo>
                    <a:cubicBezTo>
                      <a:pt x="529590" y="57150"/>
                      <a:pt x="666750" y="194310"/>
                      <a:pt x="666750" y="361950"/>
                    </a:cubicBezTo>
                    <a:cubicBezTo>
                      <a:pt x="666750" y="529590"/>
                      <a:pt x="529590" y="666750"/>
                      <a:pt x="361950" y="666750"/>
                    </a:cubicBezTo>
                    <a:close/>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path>
                </a:pathLst>
              </a:custGeom>
              <a:solidFill>
                <a:schemeClr val="bg1"/>
              </a:solidFill>
              <a:ln w="9525" cap="flat">
                <a:noFill/>
                <a:prstDash val="solid"/>
                <a:miter/>
              </a:ln>
            </p:spPr>
            <p:txBody>
              <a:bodyPr rtlCol="0" anchor="ctr"/>
              <a:lstStyle/>
              <a:p>
                <a:endParaRPr lang="en-GB"/>
              </a:p>
            </p:txBody>
          </p:sp>
          <p:sp>
            <p:nvSpPr>
              <p:cNvPr id="24" name="Freeform: Shape 25">
                <a:extLst>
                  <a:ext uri="{FF2B5EF4-FFF2-40B4-BE49-F238E27FC236}">
                    <a16:creationId xmlns:a16="http://schemas.microsoft.com/office/drawing/2014/main" id="{9883AEC7-D1C6-4D77-4370-2E24F584FA9E}"/>
                  </a:ext>
                </a:extLst>
              </p:cNvPr>
              <p:cNvSpPr/>
              <p:nvPr/>
            </p:nvSpPr>
            <p:spPr>
              <a:xfrm>
                <a:off x="2653234" y="1086616"/>
                <a:ext cx="166687" cy="338137"/>
              </a:xfrm>
              <a:custGeom>
                <a:avLst/>
                <a:gdLst>
                  <a:gd name="connsiteX0" fmla="*/ 38100 w 166687"/>
                  <a:gd name="connsiteY0" fmla="*/ 0 h 338137"/>
                  <a:gd name="connsiteX1" fmla="*/ 0 w 166687"/>
                  <a:gd name="connsiteY1" fmla="*/ 0 h 338137"/>
                  <a:gd name="connsiteX2" fmla="*/ 0 w 166687"/>
                  <a:gd name="connsiteY2" fmla="*/ 190500 h 338137"/>
                  <a:gd name="connsiteX3" fmla="*/ 5715 w 166687"/>
                  <a:gd name="connsiteY3" fmla="*/ 203835 h 338137"/>
                  <a:gd name="connsiteX4" fmla="*/ 140018 w 166687"/>
                  <a:gd name="connsiteY4" fmla="*/ 338138 h 338137"/>
                  <a:gd name="connsiteX5" fmla="*/ 166688 w 166687"/>
                  <a:gd name="connsiteY5" fmla="*/ 311468 h 338137"/>
                  <a:gd name="connsiteX6" fmla="*/ 38100 w 166687"/>
                  <a:gd name="connsiteY6" fmla="*/ 182880 h 338137"/>
                  <a:gd name="connsiteX7" fmla="*/ 38100 w 166687"/>
                  <a:gd name="connsiteY7" fmla="*/ 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87" h="338137">
                    <a:moveTo>
                      <a:pt x="38100" y="0"/>
                    </a:moveTo>
                    <a:lnTo>
                      <a:pt x="0" y="0"/>
                    </a:lnTo>
                    <a:lnTo>
                      <a:pt x="0" y="190500"/>
                    </a:lnTo>
                    <a:cubicBezTo>
                      <a:pt x="0" y="196215"/>
                      <a:pt x="1905" y="200977"/>
                      <a:pt x="5715" y="203835"/>
                    </a:cubicBezTo>
                    <a:lnTo>
                      <a:pt x="140018" y="338138"/>
                    </a:lnTo>
                    <a:lnTo>
                      <a:pt x="166688" y="311468"/>
                    </a:lnTo>
                    <a:lnTo>
                      <a:pt x="38100" y="182880"/>
                    </a:lnTo>
                    <a:lnTo>
                      <a:pt x="38100" y="0"/>
                    </a:lnTo>
                    <a:close/>
                  </a:path>
                </a:pathLst>
              </a:custGeom>
              <a:solidFill>
                <a:schemeClr val="bg1"/>
              </a:solidFill>
              <a:ln w="9525" cap="flat">
                <a:noFill/>
                <a:prstDash val="solid"/>
                <a:miter/>
              </a:ln>
            </p:spPr>
            <p:txBody>
              <a:bodyPr rtlCol="0" anchor="ctr"/>
              <a:lstStyle/>
              <a:p>
                <a:endParaRPr lang="en-GB"/>
              </a:p>
            </p:txBody>
          </p:sp>
          <p:sp>
            <p:nvSpPr>
              <p:cNvPr id="32" name="Freeform: Shape 26">
                <a:extLst>
                  <a:ext uri="{FF2B5EF4-FFF2-40B4-BE49-F238E27FC236}">
                    <a16:creationId xmlns:a16="http://schemas.microsoft.com/office/drawing/2014/main" id="{121ED0AF-B0DB-040D-1F9C-FDC354D288ED}"/>
                  </a:ext>
                </a:extLst>
              </p:cNvPr>
              <p:cNvSpPr/>
              <p:nvPr/>
            </p:nvSpPr>
            <p:spPr>
              <a:xfrm>
                <a:off x="2653234" y="98898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38" name="Freeform: Shape 27">
                <a:extLst>
                  <a:ext uri="{FF2B5EF4-FFF2-40B4-BE49-F238E27FC236}">
                    <a16:creationId xmlns:a16="http://schemas.microsoft.com/office/drawing/2014/main" id="{07BDDCF1-5D4D-E1F0-6F52-00F9F55509DF}"/>
                  </a:ext>
                </a:extLst>
              </p:cNvPr>
              <p:cNvSpPr/>
              <p:nvPr/>
            </p:nvSpPr>
            <p:spPr>
              <a:xfrm>
                <a:off x="2653234" y="148428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41" name="Freeform: Shape 28">
                <a:extLst>
                  <a:ext uri="{FF2B5EF4-FFF2-40B4-BE49-F238E27FC236}">
                    <a16:creationId xmlns:a16="http://schemas.microsoft.com/office/drawing/2014/main" id="{0B9DAB6A-7685-907E-581D-B8A7FAA19E8D}"/>
                  </a:ext>
                </a:extLst>
              </p:cNvPr>
              <p:cNvSpPr/>
              <p:nvPr/>
            </p:nvSpPr>
            <p:spPr>
              <a:xfrm>
                <a:off x="2405584" y="123663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sp>
            <p:nvSpPr>
              <p:cNvPr id="47" name="Freeform: Shape 29">
                <a:extLst>
                  <a:ext uri="{FF2B5EF4-FFF2-40B4-BE49-F238E27FC236}">
                    <a16:creationId xmlns:a16="http://schemas.microsoft.com/office/drawing/2014/main" id="{A5BF6411-612D-5E6C-0D72-1718C3A65971}"/>
                  </a:ext>
                </a:extLst>
              </p:cNvPr>
              <p:cNvSpPr/>
              <p:nvPr/>
            </p:nvSpPr>
            <p:spPr>
              <a:xfrm>
                <a:off x="2900884" y="123663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GB"/>
              </a:p>
            </p:txBody>
          </p:sp>
        </p:grpSp>
        <p:grpSp>
          <p:nvGrpSpPr>
            <p:cNvPr id="65" name="Group 64">
              <a:extLst>
                <a:ext uri="{FF2B5EF4-FFF2-40B4-BE49-F238E27FC236}">
                  <a16:creationId xmlns:a16="http://schemas.microsoft.com/office/drawing/2014/main" id="{045085C0-7E45-73AF-006D-5EEC412BA1E6}"/>
                </a:ext>
              </a:extLst>
            </p:cNvPr>
            <p:cNvGrpSpPr/>
            <p:nvPr/>
          </p:nvGrpSpPr>
          <p:grpSpPr>
            <a:xfrm>
              <a:off x="4477103" y="3696607"/>
              <a:ext cx="601436" cy="601435"/>
              <a:chOff x="4040283" y="738025"/>
              <a:chExt cx="647702" cy="647700"/>
            </a:xfrm>
          </p:grpSpPr>
          <p:sp>
            <p:nvSpPr>
              <p:cNvPr id="66" name="Freeform: Shape 32">
                <a:extLst>
                  <a:ext uri="{FF2B5EF4-FFF2-40B4-BE49-F238E27FC236}">
                    <a16:creationId xmlns:a16="http://schemas.microsoft.com/office/drawing/2014/main" id="{ADC8F6CD-4A3E-1624-2A27-9CB38BE3A078}"/>
                  </a:ext>
                </a:extLst>
              </p:cNvPr>
              <p:cNvSpPr/>
              <p:nvPr/>
            </p:nvSpPr>
            <p:spPr>
              <a:xfrm>
                <a:off x="4154583" y="738025"/>
                <a:ext cx="57150" cy="114300"/>
              </a:xfrm>
              <a:custGeom>
                <a:avLst/>
                <a:gdLst>
                  <a:gd name="connsiteX0" fmla="*/ 28575 w 57150"/>
                  <a:gd name="connsiteY0" fmla="*/ 114300 h 114300"/>
                  <a:gd name="connsiteX1" fmla="*/ 57150 w 57150"/>
                  <a:gd name="connsiteY1" fmla="*/ 85725 h 114300"/>
                  <a:gd name="connsiteX2" fmla="*/ 57150 w 57150"/>
                  <a:gd name="connsiteY2" fmla="*/ 28575 h 114300"/>
                  <a:gd name="connsiteX3" fmla="*/ 28575 w 57150"/>
                  <a:gd name="connsiteY3" fmla="*/ 0 h 114300"/>
                  <a:gd name="connsiteX4" fmla="*/ 0 w 57150"/>
                  <a:gd name="connsiteY4" fmla="*/ 28575 h 114300"/>
                  <a:gd name="connsiteX5" fmla="*/ 0 w 57150"/>
                  <a:gd name="connsiteY5" fmla="*/ 85725 h 114300"/>
                  <a:gd name="connsiteX6" fmla="*/ 28575 w 5715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28575" y="114300"/>
                    </a:moveTo>
                    <a:cubicBezTo>
                      <a:pt x="44768" y="114300"/>
                      <a:pt x="57150" y="101918"/>
                      <a:pt x="57150" y="85725"/>
                    </a:cubicBezTo>
                    <a:lnTo>
                      <a:pt x="57150" y="28575"/>
                    </a:lnTo>
                    <a:cubicBezTo>
                      <a:pt x="57150" y="12383"/>
                      <a:pt x="44768" y="0"/>
                      <a:pt x="28575" y="0"/>
                    </a:cubicBezTo>
                    <a:cubicBezTo>
                      <a:pt x="12382" y="0"/>
                      <a:pt x="0" y="12383"/>
                      <a:pt x="0" y="28575"/>
                    </a:cubicBezTo>
                    <a:lnTo>
                      <a:pt x="0" y="85725"/>
                    </a:lnTo>
                    <a:cubicBezTo>
                      <a:pt x="0" y="101918"/>
                      <a:pt x="12382" y="114300"/>
                      <a:pt x="28575" y="114300"/>
                    </a:cubicBezTo>
                    <a:close/>
                  </a:path>
                </a:pathLst>
              </a:custGeom>
              <a:solidFill>
                <a:schemeClr val="bg1"/>
              </a:solidFill>
              <a:ln w="9525" cap="flat">
                <a:solidFill>
                  <a:srgbClr val="1A73E8"/>
                </a:solidFill>
                <a:prstDash val="solid"/>
                <a:miter/>
              </a:ln>
            </p:spPr>
            <p:txBody>
              <a:bodyPr rtlCol="0" anchor="ctr"/>
              <a:lstStyle/>
              <a:p>
                <a:endParaRPr lang="en-GB"/>
              </a:p>
            </p:txBody>
          </p:sp>
          <p:sp>
            <p:nvSpPr>
              <p:cNvPr id="67" name="Freeform: Shape 33">
                <a:extLst>
                  <a:ext uri="{FF2B5EF4-FFF2-40B4-BE49-F238E27FC236}">
                    <a16:creationId xmlns:a16="http://schemas.microsoft.com/office/drawing/2014/main" id="{4166205A-C8D2-FB26-D0F3-22C75A3E82EB}"/>
                  </a:ext>
                </a:extLst>
              </p:cNvPr>
              <p:cNvSpPr/>
              <p:nvPr/>
            </p:nvSpPr>
            <p:spPr>
              <a:xfrm>
                <a:off x="4040283" y="966625"/>
                <a:ext cx="647700" cy="419100"/>
              </a:xfrm>
              <a:custGeom>
                <a:avLst/>
                <a:gdLst>
                  <a:gd name="connsiteX0" fmla="*/ 57150 w 647700"/>
                  <a:gd name="connsiteY0" fmla="*/ 285750 h 419100"/>
                  <a:gd name="connsiteX1" fmla="*/ 209550 w 647700"/>
                  <a:gd name="connsiteY1" fmla="*/ 285750 h 419100"/>
                  <a:gd name="connsiteX2" fmla="*/ 209550 w 647700"/>
                  <a:gd name="connsiteY2" fmla="*/ 361950 h 419100"/>
                  <a:gd name="connsiteX3" fmla="*/ 57150 w 647700"/>
                  <a:gd name="connsiteY3" fmla="*/ 361950 h 419100"/>
                  <a:gd name="connsiteX4" fmla="*/ 57150 w 647700"/>
                  <a:gd name="connsiteY4" fmla="*/ 285750 h 419100"/>
                  <a:gd name="connsiteX5" fmla="*/ 57150 w 647700"/>
                  <a:gd name="connsiteY5" fmla="*/ 171450 h 419100"/>
                  <a:gd name="connsiteX6" fmla="*/ 209550 w 647700"/>
                  <a:gd name="connsiteY6" fmla="*/ 171450 h 419100"/>
                  <a:gd name="connsiteX7" fmla="*/ 209550 w 647700"/>
                  <a:gd name="connsiteY7" fmla="*/ 247650 h 419100"/>
                  <a:gd name="connsiteX8" fmla="*/ 57150 w 647700"/>
                  <a:gd name="connsiteY8" fmla="*/ 247650 h 419100"/>
                  <a:gd name="connsiteX9" fmla="*/ 57150 w 647700"/>
                  <a:gd name="connsiteY9" fmla="*/ 171450 h 419100"/>
                  <a:gd name="connsiteX10" fmla="*/ 57150 w 647700"/>
                  <a:gd name="connsiteY10" fmla="*/ 57150 h 419100"/>
                  <a:gd name="connsiteX11" fmla="*/ 209550 w 647700"/>
                  <a:gd name="connsiteY11" fmla="*/ 57150 h 419100"/>
                  <a:gd name="connsiteX12" fmla="*/ 209550 w 647700"/>
                  <a:gd name="connsiteY12" fmla="*/ 133350 h 419100"/>
                  <a:gd name="connsiteX13" fmla="*/ 57150 w 647700"/>
                  <a:gd name="connsiteY13" fmla="*/ 133350 h 419100"/>
                  <a:gd name="connsiteX14" fmla="*/ 57150 w 647700"/>
                  <a:gd name="connsiteY14" fmla="*/ 57150 h 419100"/>
                  <a:gd name="connsiteX15" fmla="*/ 400050 w 647700"/>
                  <a:gd name="connsiteY15" fmla="*/ 57150 h 419100"/>
                  <a:gd name="connsiteX16" fmla="*/ 400050 w 647700"/>
                  <a:gd name="connsiteY16" fmla="*/ 133350 h 419100"/>
                  <a:gd name="connsiteX17" fmla="*/ 247650 w 647700"/>
                  <a:gd name="connsiteY17" fmla="*/ 133350 h 419100"/>
                  <a:gd name="connsiteX18" fmla="*/ 247650 w 647700"/>
                  <a:gd name="connsiteY18" fmla="*/ 57150 h 419100"/>
                  <a:gd name="connsiteX19" fmla="*/ 400050 w 647700"/>
                  <a:gd name="connsiteY19" fmla="*/ 57150 h 419100"/>
                  <a:gd name="connsiteX20" fmla="*/ 590550 w 647700"/>
                  <a:gd name="connsiteY20" fmla="*/ 57150 h 419100"/>
                  <a:gd name="connsiteX21" fmla="*/ 590550 w 647700"/>
                  <a:gd name="connsiteY21" fmla="*/ 133350 h 419100"/>
                  <a:gd name="connsiteX22" fmla="*/ 438150 w 647700"/>
                  <a:gd name="connsiteY22" fmla="*/ 133350 h 419100"/>
                  <a:gd name="connsiteX23" fmla="*/ 438150 w 647700"/>
                  <a:gd name="connsiteY23" fmla="*/ 57150 h 419100"/>
                  <a:gd name="connsiteX24" fmla="*/ 590550 w 647700"/>
                  <a:gd name="connsiteY24" fmla="*/ 57150 h 419100"/>
                  <a:gd name="connsiteX25" fmla="*/ 590550 w 647700"/>
                  <a:gd name="connsiteY25" fmla="*/ 247650 h 419100"/>
                  <a:gd name="connsiteX26" fmla="*/ 438150 w 647700"/>
                  <a:gd name="connsiteY26" fmla="*/ 247650 h 419100"/>
                  <a:gd name="connsiteX27" fmla="*/ 438150 w 647700"/>
                  <a:gd name="connsiteY27" fmla="*/ 171450 h 419100"/>
                  <a:gd name="connsiteX28" fmla="*/ 590550 w 647700"/>
                  <a:gd name="connsiteY28" fmla="*/ 171450 h 419100"/>
                  <a:gd name="connsiteX29" fmla="*/ 590550 w 647700"/>
                  <a:gd name="connsiteY29" fmla="*/ 247650 h 419100"/>
                  <a:gd name="connsiteX30" fmla="*/ 590550 w 647700"/>
                  <a:gd name="connsiteY30" fmla="*/ 361950 h 419100"/>
                  <a:gd name="connsiteX31" fmla="*/ 438150 w 647700"/>
                  <a:gd name="connsiteY31" fmla="*/ 361950 h 419100"/>
                  <a:gd name="connsiteX32" fmla="*/ 438150 w 647700"/>
                  <a:gd name="connsiteY32" fmla="*/ 285750 h 419100"/>
                  <a:gd name="connsiteX33" fmla="*/ 590550 w 647700"/>
                  <a:gd name="connsiteY33" fmla="*/ 285750 h 419100"/>
                  <a:gd name="connsiteX34" fmla="*/ 590550 w 647700"/>
                  <a:gd name="connsiteY34" fmla="*/ 361950 h 419100"/>
                  <a:gd name="connsiteX35" fmla="*/ 247650 w 647700"/>
                  <a:gd name="connsiteY35" fmla="*/ 247650 h 419100"/>
                  <a:gd name="connsiteX36" fmla="*/ 247650 w 647700"/>
                  <a:gd name="connsiteY36" fmla="*/ 171450 h 419100"/>
                  <a:gd name="connsiteX37" fmla="*/ 400050 w 647700"/>
                  <a:gd name="connsiteY37" fmla="*/ 171450 h 419100"/>
                  <a:gd name="connsiteX38" fmla="*/ 400050 w 647700"/>
                  <a:gd name="connsiteY38" fmla="*/ 247650 h 419100"/>
                  <a:gd name="connsiteX39" fmla="*/ 247650 w 647700"/>
                  <a:gd name="connsiteY39" fmla="*/ 247650 h 419100"/>
                  <a:gd name="connsiteX40" fmla="*/ 247650 w 647700"/>
                  <a:gd name="connsiteY40" fmla="*/ 361950 h 419100"/>
                  <a:gd name="connsiteX41" fmla="*/ 247650 w 647700"/>
                  <a:gd name="connsiteY41" fmla="*/ 285750 h 419100"/>
                  <a:gd name="connsiteX42" fmla="*/ 400050 w 647700"/>
                  <a:gd name="connsiteY42" fmla="*/ 285750 h 419100"/>
                  <a:gd name="connsiteX43" fmla="*/ 400050 w 647700"/>
                  <a:gd name="connsiteY43" fmla="*/ 361950 h 419100"/>
                  <a:gd name="connsiteX44" fmla="*/ 247650 w 647700"/>
                  <a:gd name="connsiteY44" fmla="*/ 361950 h 419100"/>
                  <a:gd name="connsiteX45" fmla="*/ 0 w 647700"/>
                  <a:gd name="connsiteY45" fmla="*/ 419100 h 419100"/>
                  <a:gd name="connsiteX46" fmla="*/ 647700 w 647700"/>
                  <a:gd name="connsiteY46" fmla="*/ 419100 h 419100"/>
                  <a:gd name="connsiteX47" fmla="*/ 647700 w 647700"/>
                  <a:gd name="connsiteY47" fmla="*/ 0 h 419100"/>
                  <a:gd name="connsiteX48" fmla="*/ 0 w 647700"/>
                  <a:gd name="connsiteY48" fmla="*/ 0 h 419100"/>
                  <a:gd name="connsiteX49" fmla="*/ 0 w 647700"/>
                  <a:gd name="connsiteY49"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7700" h="419100">
                    <a:moveTo>
                      <a:pt x="57150" y="285750"/>
                    </a:moveTo>
                    <a:lnTo>
                      <a:pt x="209550" y="285750"/>
                    </a:lnTo>
                    <a:lnTo>
                      <a:pt x="209550" y="361950"/>
                    </a:lnTo>
                    <a:lnTo>
                      <a:pt x="57150" y="361950"/>
                    </a:lnTo>
                    <a:lnTo>
                      <a:pt x="57150" y="285750"/>
                    </a:lnTo>
                    <a:close/>
                    <a:moveTo>
                      <a:pt x="57150" y="171450"/>
                    </a:moveTo>
                    <a:lnTo>
                      <a:pt x="209550" y="171450"/>
                    </a:lnTo>
                    <a:lnTo>
                      <a:pt x="209550" y="247650"/>
                    </a:lnTo>
                    <a:lnTo>
                      <a:pt x="57150" y="247650"/>
                    </a:lnTo>
                    <a:lnTo>
                      <a:pt x="57150" y="171450"/>
                    </a:lnTo>
                    <a:close/>
                    <a:moveTo>
                      <a:pt x="57150" y="57150"/>
                    </a:moveTo>
                    <a:lnTo>
                      <a:pt x="209550" y="57150"/>
                    </a:lnTo>
                    <a:lnTo>
                      <a:pt x="209550" y="133350"/>
                    </a:lnTo>
                    <a:lnTo>
                      <a:pt x="57150" y="133350"/>
                    </a:lnTo>
                    <a:lnTo>
                      <a:pt x="57150" y="57150"/>
                    </a:lnTo>
                    <a:close/>
                    <a:moveTo>
                      <a:pt x="400050" y="57150"/>
                    </a:moveTo>
                    <a:lnTo>
                      <a:pt x="400050" y="133350"/>
                    </a:lnTo>
                    <a:lnTo>
                      <a:pt x="247650" y="133350"/>
                    </a:lnTo>
                    <a:lnTo>
                      <a:pt x="247650" y="57150"/>
                    </a:lnTo>
                    <a:lnTo>
                      <a:pt x="400050" y="57150"/>
                    </a:lnTo>
                    <a:close/>
                    <a:moveTo>
                      <a:pt x="590550" y="57150"/>
                    </a:moveTo>
                    <a:lnTo>
                      <a:pt x="590550" y="133350"/>
                    </a:lnTo>
                    <a:lnTo>
                      <a:pt x="438150" y="133350"/>
                    </a:lnTo>
                    <a:lnTo>
                      <a:pt x="438150" y="57150"/>
                    </a:lnTo>
                    <a:lnTo>
                      <a:pt x="590550" y="57150"/>
                    </a:lnTo>
                    <a:close/>
                    <a:moveTo>
                      <a:pt x="590550" y="247650"/>
                    </a:moveTo>
                    <a:lnTo>
                      <a:pt x="438150" y="247650"/>
                    </a:lnTo>
                    <a:lnTo>
                      <a:pt x="438150" y="171450"/>
                    </a:lnTo>
                    <a:lnTo>
                      <a:pt x="590550" y="171450"/>
                    </a:lnTo>
                    <a:lnTo>
                      <a:pt x="590550" y="247650"/>
                    </a:lnTo>
                    <a:close/>
                    <a:moveTo>
                      <a:pt x="590550" y="361950"/>
                    </a:moveTo>
                    <a:lnTo>
                      <a:pt x="438150" y="361950"/>
                    </a:lnTo>
                    <a:lnTo>
                      <a:pt x="438150" y="285750"/>
                    </a:lnTo>
                    <a:lnTo>
                      <a:pt x="590550" y="285750"/>
                    </a:lnTo>
                    <a:lnTo>
                      <a:pt x="590550" y="361950"/>
                    </a:lnTo>
                    <a:close/>
                    <a:moveTo>
                      <a:pt x="247650" y="247650"/>
                    </a:moveTo>
                    <a:lnTo>
                      <a:pt x="247650" y="171450"/>
                    </a:lnTo>
                    <a:lnTo>
                      <a:pt x="400050" y="171450"/>
                    </a:lnTo>
                    <a:lnTo>
                      <a:pt x="400050" y="247650"/>
                    </a:lnTo>
                    <a:lnTo>
                      <a:pt x="247650" y="247650"/>
                    </a:lnTo>
                    <a:close/>
                    <a:moveTo>
                      <a:pt x="247650" y="361950"/>
                    </a:moveTo>
                    <a:lnTo>
                      <a:pt x="247650" y="285750"/>
                    </a:lnTo>
                    <a:lnTo>
                      <a:pt x="400050" y="285750"/>
                    </a:lnTo>
                    <a:lnTo>
                      <a:pt x="400050" y="361950"/>
                    </a:lnTo>
                    <a:lnTo>
                      <a:pt x="247650" y="361950"/>
                    </a:lnTo>
                    <a:close/>
                    <a:moveTo>
                      <a:pt x="0" y="419100"/>
                    </a:moveTo>
                    <a:lnTo>
                      <a:pt x="647700" y="419100"/>
                    </a:lnTo>
                    <a:lnTo>
                      <a:pt x="647700" y="0"/>
                    </a:lnTo>
                    <a:lnTo>
                      <a:pt x="0" y="0"/>
                    </a:lnTo>
                    <a:lnTo>
                      <a:pt x="0" y="419100"/>
                    </a:lnTo>
                    <a:close/>
                  </a:path>
                </a:pathLst>
              </a:custGeom>
              <a:solidFill>
                <a:schemeClr val="bg1"/>
              </a:solidFill>
              <a:ln w="9525" cap="flat">
                <a:solidFill>
                  <a:srgbClr val="1A73E8"/>
                </a:solidFill>
                <a:prstDash val="solid"/>
                <a:miter/>
              </a:ln>
            </p:spPr>
            <p:txBody>
              <a:bodyPr rtlCol="0" anchor="ctr"/>
              <a:lstStyle/>
              <a:p>
                <a:endParaRPr lang="en-GB"/>
              </a:p>
            </p:txBody>
          </p:sp>
          <p:sp>
            <p:nvSpPr>
              <p:cNvPr id="68" name="Freeform: Shape 34">
                <a:extLst>
                  <a:ext uri="{FF2B5EF4-FFF2-40B4-BE49-F238E27FC236}">
                    <a16:creationId xmlns:a16="http://schemas.microsoft.com/office/drawing/2014/main" id="{C24D8820-349E-63D8-EFB4-879C23FD2B7F}"/>
                  </a:ext>
                </a:extLst>
              </p:cNvPr>
              <p:cNvSpPr/>
              <p:nvPr/>
            </p:nvSpPr>
            <p:spPr>
              <a:xfrm>
                <a:off x="4516532" y="738025"/>
                <a:ext cx="57150" cy="114300"/>
              </a:xfrm>
              <a:custGeom>
                <a:avLst/>
                <a:gdLst>
                  <a:gd name="connsiteX0" fmla="*/ 28575 w 57150"/>
                  <a:gd name="connsiteY0" fmla="*/ 114300 h 114300"/>
                  <a:gd name="connsiteX1" fmla="*/ 57150 w 57150"/>
                  <a:gd name="connsiteY1" fmla="*/ 85725 h 114300"/>
                  <a:gd name="connsiteX2" fmla="*/ 57150 w 57150"/>
                  <a:gd name="connsiteY2" fmla="*/ 28575 h 114300"/>
                  <a:gd name="connsiteX3" fmla="*/ 28575 w 57150"/>
                  <a:gd name="connsiteY3" fmla="*/ 0 h 114300"/>
                  <a:gd name="connsiteX4" fmla="*/ 0 w 57150"/>
                  <a:gd name="connsiteY4" fmla="*/ 28575 h 114300"/>
                  <a:gd name="connsiteX5" fmla="*/ 0 w 57150"/>
                  <a:gd name="connsiteY5" fmla="*/ 85725 h 114300"/>
                  <a:gd name="connsiteX6" fmla="*/ 28575 w 5715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28575" y="114300"/>
                    </a:moveTo>
                    <a:cubicBezTo>
                      <a:pt x="44767" y="114300"/>
                      <a:pt x="57150" y="101918"/>
                      <a:pt x="57150" y="85725"/>
                    </a:cubicBezTo>
                    <a:lnTo>
                      <a:pt x="57150" y="28575"/>
                    </a:lnTo>
                    <a:cubicBezTo>
                      <a:pt x="57150" y="12383"/>
                      <a:pt x="44767" y="0"/>
                      <a:pt x="28575" y="0"/>
                    </a:cubicBezTo>
                    <a:cubicBezTo>
                      <a:pt x="12383" y="0"/>
                      <a:pt x="0" y="12383"/>
                      <a:pt x="0" y="28575"/>
                    </a:cubicBezTo>
                    <a:lnTo>
                      <a:pt x="0" y="85725"/>
                    </a:lnTo>
                    <a:cubicBezTo>
                      <a:pt x="0" y="101918"/>
                      <a:pt x="12383" y="114300"/>
                      <a:pt x="28575" y="114300"/>
                    </a:cubicBezTo>
                    <a:close/>
                  </a:path>
                </a:pathLst>
              </a:custGeom>
              <a:solidFill>
                <a:schemeClr val="bg1"/>
              </a:solidFill>
              <a:ln w="9525" cap="flat">
                <a:solidFill>
                  <a:srgbClr val="1A73E8"/>
                </a:solidFill>
                <a:prstDash val="solid"/>
                <a:miter/>
              </a:ln>
            </p:spPr>
            <p:txBody>
              <a:bodyPr rtlCol="0" anchor="ctr"/>
              <a:lstStyle/>
              <a:p>
                <a:endParaRPr lang="en-GB"/>
              </a:p>
            </p:txBody>
          </p:sp>
          <p:sp>
            <p:nvSpPr>
              <p:cNvPr id="69" name="Freeform: Shape 35">
                <a:extLst>
                  <a:ext uri="{FF2B5EF4-FFF2-40B4-BE49-F238E27FC236}">
                    <a16:creationId xmlns:a16="http://schemas.microsoft.com/office/drawing/2014/main" id="{309422F0-F0B2-C3EA-3A89-DDB0584FA867}"/>
                  </a:ext>
                </a:extLst>
              </p:cNvPr>
              <p:cNvSpPr/>
              <p:nvPr/>
            </p:nvSpPr>
            <p:spPr>
              <a:xfrm>
                <a:off x="4040285" y="795175"/>
                <a:ext cx="647700" cy="133350"/>
              </a:xfrm>
              <a:custGeom>
                <a:avLst/>
                <a:gdLst>
                  <a:gd name="connsiteX0" fmla="*/ 571500 w 647700"/>
                  <a:gd name="connsiteY0" fmla="*/ 0 h 133350"/>
                  <a:gd name="connsiteX1" fmla="*/ 571500 w 647700"/>
                  <a:gd name="connsiteY1" fmla="*/ 28575 h 133350"/>
                  <a:gd name="connsiteX2" fmla="*/ 504825 w 647700"/>
                  <a:gd name="connsiteY2" fmla="*/ 95250 h 133350"/>
                  <a:gd name="connsiteX3" fmla="*/ 438150 w 647700"/>
                  <a:gd name="connsiteY3" fmla="*/ 28575 h 133350"/>
                  <a:gd name="connsiteX4" fmla="*/ 438150 w 647700"/>
                  <a:gd name="connsiteY4" fmla="*/ 0 h 133350"/>
                  <a:gd name="connsiteX5" fmla="*/ 209550 w 647700"/>
                  <a:gd name="connsiteY5" fmla="*/ 0 h 133350"/>
                  <a:gd name="connsiteX6" fmla="*/ 209550 w 647700"/>
                  <a:gd name="connsiteY6" fmla="*/ 28575 h 133350"/>
                  <a:gd name="connsiteX7" fmla="*/ 142875 w 647700"/>
                  <a:gd name="connsiteY7" fmla="*/ 95250 h 133350"/>
                  <a:gd name="connsiteX8" fmla="*/ 76200 w 647700"/>
                  <a:gd name="connsiteY8" fmla="*/ 28575 h 133350"/>
                  <a:gd name="connsiteX9" fmla="*/ 76200 w 647700"/>
                  <a:gd name="connsiteY9" fmla="*/ 0 h 133350"/>
                  <a:gd name="connsiteX10" fmla="*/ 0 w 647700"/>
                  <a:gd name="connsiteY10" fmla="*/ 0 h 133350"/>
                  <a:gd name="connsiteX11" fmla="*/ 0 w 647700"/>
                  <a:gd name="connsiteY11" fmla="*/ 133350 h 133350"/>
                  <a:gd name="connsiteX12" fmla="*/ 647700 w 647700"/>
                  <a:gd name="connsiteY12" fmla="*/ 133350 h 133350"/>
                  <a:gd name="connsiteX13" fmla="*/ 647700 w 647700"/>
                  <a:gd name="connsiteY13" fmla="*/ 0 h 133350"/>
                  <a:gd name="connsiteX14" fmla="*/ 571500 w 647700"/>
                  <a:gd name="connsiteY14"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133350">
                    <a:moveTo>
                      <a:pt x="571500" y="0"/>
                    </a:moveTo>
                    <a:lnTo>
                      <a:pt x="571500" y="28575"/>
                    </a:lnTo>
                    <a:cubicBezTo>
                      <a:pt x="571500" y="65723"/>
                      <a:pt x="541973" y="95250"/>
                      <a:pt x="504825" y="95250"/>
                    </a:cubicBezTo>
                    <a:cubicBezTo>
                      <a:pt x="467678" y="95250"/>
                      <a:pt x="438150" y="65723"/>
                      <a:pt x="438150" y="28575"/>
                    </a:cubicBezTo>
                    <a:lnTo>
                      <a:pt x="438150" y="0"/>
                    </a:lnTo>
                    <a:lnTo>
                      <a:pt x="209550" y="0"/>
                    </a:lnTo>
                    <a:lnTo>
                      <a:pt x="209550" y="28575"/>
                    </a:lnTo>
                    <a:cubicBezTo>
                      <a:pt x="209550" y="65723"/>
                      <a:pt x="180023" y="95250"/>
                      <a:pt x="142875" y="95250"/>
                    </a:cubicBezTo>
                    <a:cubicBezTo>
                      <a:pt x="105728" y="95250"/>
                      <a:pt x="76200" y="65723"/>
                      <a:pt x="76200" y="28575"/>
                    </a:cubicBezTo>
                    <a:lnTo>
                      <a:pt x="76200" y="0"/>
                    </a:lnTo>
                    <a:lnTo>
                      <a:pt x="0" y="0"/>
                    </a:lnTo>
                    <a:lnTo>
                      <a:pt x="0" y="133350"/>
                    </a:lnTo>
                    <a:lnTo>
                      <a:pt x="647700" y="133350"/>
                    </a:lnTo>
                    <a:lnTo>
                      <a:pt x="647700" y="0"/>
                    </a:lnTo>
                    <a:lnTo>
                      <a:pt x="571500" y="0"/>
                    </a:lnTo>
                    <a:close/>
                  </a:path>
                </a:pathLst>
              </a:custGeom>
              <a:solidFill>
                <a:schemeClr val="bg1"/>
              </a:solidFill>
              <a:ln w="9525" cap="flat">
                <a:solidFill>
                  <a:srgbClr val="1A73E8"/>
                </a:solidFill>
                <a:prstDash val="solid"/>
                <a:miter/>
              </a:ln>
            </p:spPr>
            <p:txBody>
              <a:bodyPr rtlCol="0" anchor="ctr"/>
              <a:lstStyle/>
              <a:p>
                <a:endParaRPr lang="en-GB"/>
              </a:p>
            </p:txBody>
          </p:sp>
        </p:grpSp>
      </p:grpSp>
      <p:grpSp>
        <p:nvGrpSpPr>
          <p:cNvPr id="82" name="Group 81">
            <a:extLst>
              <a:ext uri="{FF2B5EF4-FFF2-40B4-BE49-F238E27FC236}">
                <a16:creationId xmlns:a16="http://schemas.microsoft.com/office/drawing/2014/main" id="{73545F9D-F3AC-D885-0D71-B263556D902F}"/>
              </a:ext>
            </a:extLst>
          </p:cNvPr>
          <p:cNvGrpSpPr/>
          <p:nvPr/>
        </p:nvGrpSpPr>
        <p:grpSpPr>
          <a:xfrm>
            <a:off x="9222462" y="268149"/>
            <a:ext cx="2556000" cy="2421263"/>
            <a:chOff x="1391833" y="4626430"/>
            <a:chExt cx="2556000" cy="2421263"/>
          </a:xfrm>
        </p:grpSpPr>
        <p:grpSp>
          <p:nvGrpSpPr>
            <p:cNvPr id="60" name="Group 59">
              <a:extLst>
                <a:ext uri="{FF2B5EF4-FFF2-40B4-BE49-F238E27FC236}">
                  <a16:creationId xmlns:a16="http://schemas.microsoft.com/office/drawing/2014/main" id="{2F96232A-3D39-97AE-ED1A-FB20E6963BAC}"/>
                </a:ext>
              </a:extLst>
            </p:cNvPr>
            <p:cNvGrpSpPr/>
            <p:nvPr/>
          </p:nvGrpSpPr>
          <p:grpSpPr>
            <a:xfrm>
              <a:off x="1391833" y="4626430"/>
              <a:ext cx="2556000" cy="2421263"/>
              <a:chOff x="538553" y="2621403"/>
              <a:chExt cx="2556000" cy="2421263"/>
            </a:xfrm>
          </p:grpSpPr>
          <p:sp>
            <p:nvSpPr>
              <p:cNvPr id="62" name="Rectangle: Rounded Corners 61">
                <a:extLst>
                  <a:ext uri="{FF2B5EF4-FFF2-40B4-BE49-F238E27FC236}">
                    <a16:creationId xmlns:a16="http://schemas.microsoft.com/office/drawing/2014/main" id="{E631A96C-294A-25FE-452D-979192AC1D2C}"/>
                  </a:ext>
                </a:extLst>
              </p:cNvPr>
              <p:cNvSpPr/>
              <p:nvPr/>
            </p:nvSpPr>
            <p:spPr>
              <a:xfrm>
                <a:off x="538553" y="3114000"/>
                <a:ext cx="2556000" cy="1928666"/>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reduces the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of time staff spend on research, and increases analysis time</a:t>
                </a:r>
              </a:p>
            </p:txBody>
          </p:sp>
          <p:sp>
            <p:nvSpPr>
              <p:cNvPr id="63" name="Rectangle: Top Corners Rounded 62">
                <a:extLst>
                  <a:ext uri="{FF2B5EF4-FFF2-40B4-BE49-F238E27FC236}">
                    <a16:creationId xmlns:a16="http://schemas.microsoft.com/office/drawing/2014/main" id="{EE40EBED-B088-11F5-7F21-34A8C6A69717}"/>
                  </a:ext>
                </a:extLst>
              </p:cNvPr>
              <p:cNvSpPr/>
              <p:nvPr/>
            </p:nvSpPr>
            <p:spPr>
              <a:xfrm>
                <a:off x="538554" y="2621403"/>
                <a:ext cx="2555999"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70" name="Group 69">
              <a:extLst>
                <a:ext uri="{FF2B5EF4-FFF2-40B4-BE49-F238E27FC236}">
                  <a16:creationId xmlns:a16="http://schemas.microsoft.com/office/drawing/2014/main" id="{220FE7D7-8091-F91C-08FD-57804B88BD13}"/>
                </a:ext>
              </a:extLst>
            </p:cNvPr>
            <p:cNvGrpSpPr/>
            <p:nvPr/>
          </p:nvGrpSpPr>
          <p:grpSpPr>
            <a:xfrm>
              <a:off x="1847113" y="4885930"/>
              <a:ext cx="523113" cy="599670"/>
              <a:chOff x="6966604" y="866870"/>
              <a:chExt cx="649143" cy="744144"/>
            </a:xfrm>
          </p:grpSpPr>
          <p:sp>
            <p:nvSpPr>
              <p:cNvPr id="71" name="Freeform: Shape 38">
                <a:extLst>
                  <a:ext uri="{FF2B5EF4-FFF2-40B4-BE49-F238E27FC236}">
                    <a16:creationId xmlns:a16="http://schemas.microsoft.com/office/drawing/2014/main" id="{D0331B70-E7E0-1EE6-CC28-CCB1E68874DD}"/>
                  </a:ext>
                </a:extLst>
              </p:cNvPr>
              <p:cNvSpPr/>
              <p:nvPr/>
            </p:nvSpPr>
            <p:spPr>
              <a:xfrm>
                <a:off x="6966604" y="866870"/>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bg1"/>
              </a:solidFill>
              <a:ln w="9525" cap="flat">
                <a:noFill/>
                <a:prstDash val="solid"/>
                <a:miter/>
              </a:ln>
            </p:spPr>
            <p:txBody>
              <a:bodyPr rtlCol="0" anchor="ctr"/>
              <a:lstStyle/>
              <a:p>
                <a:endParaRPr lang="en-GB"/>
              </a:p>
            </p:txBody>
          </p:sp>
          <p:sp>
            <p:nvSpPr>
              <p:cNvPr id="72" name="Freeform: Shape 39">
                <a:extLst>
                  <a:ext uri="{FF2B5EF4-FFF2-40B4-BE49-F238E27FC236}">
                    <a16:creationId xmlns:a16="http://schemas.microsoft.com/office/drawing/2014/main" id="{00C84CF8-CF68-CDA8-542A-42AAD6B71E2F}"/>
                  </a:ext>
                </a:extLst>
              </p:cNvPr>
              <p:cNvSpPr/>
              <p:nvPr/>
            </p:nvSpPr>
            <p:spPr>
              <a:xfrm>
                <a:off x="7129731" y="1058322"/>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bg1"/>
              </a:solidFill>
              <a:ln w="9525" cap="flat">
                <a:noFill/>
                <a:prstDash val="solid"/>
                <a:miter/>
              </a:ln>
            </p:spPr>
            <p:txBody>
              <a:bodyPr rtlCol="0" anchor="ctr"/>
              <a:lstStyle/>
              <a:p>
                <a:endParaRPr lang="en-GB"/>
              </a:p>
            </p:txBody>
          </p:sp>
        </p:grpSp>
        <p:grpSp>
          <p:nvGrpSpPr>
            <p:cNvPr id="73" name="Group 72">
              <a:extLst>
                <a:ext uri="{FF2B5EF4-FFF2-40B4-BE49-F238E27FC236}">
                  <a16:creationId xmlns:a16="http://schemas.microsoft.com/office/drawing/2014/main" id="{BA9F5147-A727-ED89-20F1-75365388B522}"/>
                </a:ext>
              </a:extLst>
            </p:cNvPr>
            <p:cNvGrpSpPr>
              <a:grpSpLocks noChangeAspect="1"/>
            </p:cNvGrpSpPr>
            <p:nvPr/>
          </p:nvGrpSpPr>
          <p:grpSpPr>
            <a:xfrm>
              <a:off x="2864249" y="4879045"/>
              <a:ext cx="601200" cy="601200"/>
              <a:chOff x="8452081" y="703780"/>
              <a:chExt cx="647700" cy="647700"/>
            </a:xfrm>
          </p:grpSpPr>
          <p:sp>
            <p:nvSpPr>
              <p:cNvPr id="74" name="Freeform: Shape 41">
                <a:extLst>
                  <a:ext uri="{FF2B5EF4-FFF2-40B4-BE49-F238E27FC236}">
                    <a16:creationId xmlns:a16="http://schemas.microsoft.com/office/drawing/2014/main" id="{BE7B4905-8ACF-82C3-5F69-EEA09284AC3F}"/>
                  </a:ext>
                </a:extLst>
              </p:cNvPr>
              <p:cNvSpPr/>
              <p:nvPr/>
            </p:nvSpPr>
            <p:spPr>
              <a:xfrm>
                <a:off x="8452081" y="703780"/>
                <a:ext cx="647700" cy="647700"/>
              </a:xfrm>
              <a:custGeom>
                <a:avLst/>
                <a:gdLst>
                  <a:gd name="connsiteX0" fmla="*/ 590550 w 647700"/>
                  <a:gd name="connsiteY0" fmla="*/ 0 h 647700"/>
                  <a:gd name="connsiteX1" fmla="*/ 647700 w 647700"/>
                  <a:gd name="connsiteY1" fmla="*/ 0 h 647700"/>
                  <a:gd name="connsiteX2" fmla="*/ 647700 w 647700"/>
                  <a:gd name="connsiteY2" fmla="*/ 647700 h 647700"/>
                  <a:gd name="connsiteX3" fmla="*/ 0 w 647700"/>
                  <a:gd name="connsiteY3" fmla="*/ 647700 h 647700"/>
                  <a:gd name="connsiteX4" fmla="*/ 0 w 647700"/>
                  <a:gd name="connsiteY4" fmla="*/ 590550 h 647700"/>
                  <a:gd name="connsiteX5" fmla="*/ 5905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0"/>
                    </a:moveTo>
                    <a:lnTo>
                      <a:pt x="647700" y="0"/>
                    </a:lnTo>
                    <a:lnTo>
                      <a:pt x="647700" y="647700"/>
                    </a:lnTo>
                    <a:lnTo>
                      <a:pt x="0" y="647700"/>
                    </a:lnTo>
                    <a:lnTo>
                      <a:pt x="0" y="590550"/>
                    </a:lnTo>
                    <a:lnTo>
                      <a:pt x="590550" y="590550"/>
                    </a:lnTo>
                    <a:close/>
                  </a:path>
                </a:pathLst>
              </a:custGeom>
              <a:solidFill>
                <a:schemeClr val="bg1"/>
              </a:solidFill>
              <a:ln w="9525" cap="flat">
                <a:noFill/>
                <a:prstDash val="solid"/>
                <a:miter/>
              </a:ln>
            </p:spPr>
            <p:txBody>
              <a:bodyPr rtlCol="0" anchor="ctr"/>
              <a:lstStyle/>
              <a:p>
                <a:endParaRPr lang="en-GB"/>
              </a:p>
            </p:txBody>
          </p:sp>
          <p:sp>
            <p:nvSpPr>
              <p:cNvPr id="75" name="Freeform: Shape 42">
                <a:extLst>
                  <a:ext uri="{FF2B5EF4-FFF2-40B4-BE49-F238E27FC236}">
                    <a16:creationId xmlns:a16="http://schemas.microsoft.com/office/drawing/2014/main" id="{14C69A50-43F1-6DCF-7026-E4663A1E78A9}"/>
                  </a:ext>
                </a:extLst>
              </p:cNvPr>
              <p:cNvSpPr/>
              <p:nvPr/>
            </p:nvSpPr>
            <p:spPr>
              <a:xfrm>
                <a:off x="8880705" y="903805"/>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bg1"/>
              </a:solidFill>
              <a:ln w="9525" cap="flat">
                <a:noFill/>
                <a:prstDash val="solid"/>
                <a:miter/>
              </a:ln>
            </p:spPr>
            <p:txBody>
              <a:bodyPr rtlCol="0" anchor="ctr"/>
              <a:lstStyle/>
              <a:p>
                <a:endParaRPr lang="en-GB"/>
              </a:p>
            </p:txBody>
          </p:sp>
          <p:sp>
            <p:nvSpPr>
              <p:cNvPr id="76" name="Freeform: Shape 43">
                <a:extLst>
                  <a:ext uri="{FF2B5EF4-FFF2-40B4-BE49-F238E27FC236}">
                    <a16:creationId xmlns:a16="http://schemas.microsoft.com/office/drawing/2014/main" id="{72C1F965-D736-26D8-7226-F3D21A658BCD}"/>
                  </a:ext>
                </a:extLst>
              </p:cNvPr>
              <p:cNvSpPr/>
              <p:nvPr/>
            </p:nvSpPr>
            <p:spPr>
              <a:xfrm>
                <a:off x="8737828" y="703780"/>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bg1"/>
              </a:solidFill>
              <a:ln w="9525" cap="flat">
                <a:noFill/>
                <a:prstDash val="solid"/>
                <a:miter/>
              </a:ln>
            </p:spPr>
            <p:txBody>
              <a:bodyPr rtlCol="0" anchor="ctr"/>
              <a:lstStyle/>
              <a:p>
                <a:endParaRPr lang="en-GB"/>
              </a:p>
            </p:txBody>
          </p:sp>
          <p:sp>
            <p:nvSpPr>
              <p:cNvPr id="77" name="Freeform: Shape 44">
                <a:extLst>
                  <a:ext uri="{FF2B5EF4-FFF2-40B4-BE49-F238E27FC236}">
                    <a16:creationId xmlns:a16="http://schemas.microsoft.com/office/drawing/2014/main" id="{040F0E06-0714-D5B8-1FEA-5DADF8CDF9E2}"/>
                  </a:ext>
                </a:extLst>
              </p:cNvPr>
              <p:cNvSpPr/>
              <p:nvPr/>
            </p:nvSpPr>
            <p:spPr>
              <a:xfrm>
                <a:off x="8594958" y="903805"/>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bg1"/>
              </a:solidFill>
              <a:ln w="9525" cap="flat">
                <a:noFill/>
                <a:prstDash val="solid"/>
                <a:miter/>
              </a:ln>
            </p:spPr>
            <p:txBody>
              <a:bodyPr rtlCol="0" anchor="ctr"/>
              <a:lstStyle/>
              <a:p>
                <a:endParaRPr lang="en-GB"/>
              </a:p>
            </p:txBody>
          </p:sp>
          <p:sp>
            <p:nvSpPr>
              <p:cNvPr id="78" name="Freeform: Shape 45">
                <a:extLst>
                  <a:ext uri="{FF2B5EF4-FFF2-40B4-BE49-F238E27FC236}">
                    <a16:creationId xmlns:a16="http://schemas.microsoft.com/office/drawing/2014/main" id="{967E6DFC-0056-FBD5-DCCB-0369B0DEB836}"/>
                  </a:ext>
                </a:extLst>
              </p:cNvPr>
              <p:cNvSpPr/>
              <p:nvPr/>
            </p:nvSpPr>
            <p:spPr>
              <a:xfrm>
                <a:off x="8452100" y="1065730"/>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bg1"/>
              </a:solidFill>
              <a:ln w="9525" cap="flat">
                <a:noFill/>
                <a:prstDash val="solid"/>
                <a:miter/>
              </a:ln>
            </p:spPr>
            <p:txBody>
              <a:bodyPr rtlCol="0" anchor="ctr"/>
              <a:lstStyle/>
              <a:p>
                <a:endParaRPr lang="en-GB"/>
              </a:p>
            </p:txBody>
          </p:sp>
        </p:grpSp>
      </p:grpSp>
      <p:grpSp>
        <p:nvGrpSpPr>
          <p:cNvPr id="79" name="Group 78">
            <a:extLst>
              <a:ext uri="{FF2B5EF4-FFF2-40B4-BE49-F238E27FC236}">
                <a16:creationId xmlns:a16="http://schemas.microsoft.com/office/drawing/2014/main" id="{EF06D5DF-4776-669A-83D2-692FE7116152}"/>
              </a:ext>
            </a:extLst>
          </p:cNvPr>
          <p:cNvGrpSpPr/>
          <p:nvPr/>
        </p:nvGrpSpPr>
        <p:grpSpPr>
          <a:xfrm>
            <a:off x="3423728" y="2851397"/>
            <a:ext cx="2556000" cy="2410930"/>
            <a:chOff x="538553" y="2621403"/>
            <a:chExt cx="2556000" cy="2410930"/>
          </a:xfrm>
        </p:grpSpPr>
        <p:sp>
          <p:nvSpPr>
            <p:cNvPr id="80" name="Rectangle: Rounded Corners 79">
              <a:extLst>
                <a:ext uri="{FF2B5EF4-FFF2-40B4-BE49-F238E27FC236}">
                  <a16:creationId xmlns:a16="http://schemas.microsoft.com/office/drawing/2014/main" id="{AC49149C-7DF7-E5CB-EEA3-D9EC9AB6CFEC}"/>
                </a:ext>
              </a:extLst>
            </p:cNvPr>
            <p:cNvSpPr/>
            <p:nvPr/>
          </p:nvSpPr>
          <p:spPr>
            <a:xfrm>
              <a:off x="538553" y="3325361"/>
              <a:ext cx="2556000" cy="1706972"/>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can provide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constant</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coverage</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of threat, risk, and Harm</a:t>
              </a:r>
            </a:p>
          </p:txBody>
        </p:sp>
        <p:sp>
          <p:nvSpPr>
            <p:cNvPr id="81" name="Rectangle: Top Corners Rounded 80">
              <a:extLst>
                <a:ext uri="{FF2B5EF4-FFF2-40B4-BE49-F238E27FC236}">
                  <a16:creationId xmlns:a16="http://schemas.microsoft.com/office/drawing/2014/main" id="{59630CA8-1455-532A-13FB-C65C58D9C3F6}"/>
                </a:ext>
              </a:extLst>
            </p:cNvPr>
            <p:cNvSpPr/>
            <p:nvPr/>
          </p:nvSpPr>
          <p:spPr>
            <a:xfrm>
              <a:off x="538554" y="2621403"/>
              <a:ext cx="2555999"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Strategic Reassurance</a:t>
              </a:r>
            </a:p>
          </p:txBody>
        </p:sp>
      </p:grpSp>
      <p:sp>
        <p:nvSpPr>
          <p:cNvPr id="85" name="TextBox 84">
            <a:extLst>
              <a:ext uri="{FF2B5EF4-FFF2-40B4-BE49-F238E27FC236}">
                <a16:creationId xmlns:a16="http://schemas.microsoft.com/office/drawing/2014/main" id="{EB126C32-FA48-9611-3A69-38B1868FC2DC}"/>
              </a:ext>
            </a:extLst>
          </p:cNvPr>
          <p:cNvSpPr txBox="1"/>
          <p:nvPr/>
        </p:nvSpPr>
        <p:spPr>
          <a:xfrm>
            <a:off x="452115" y="5480623"/>
            <a:ext cx="8847272" cy="892552"/>
          </a:xfrm>
          <a:prstGeom prst="rect">
            <a:avLst/>
          </a:prstGeom>
          <a:noFill/>
        </p:spPr>
        <p:txBody>
          <a:bodyPr wrap="square" lIns="91440" tIns="45720" rIns="91440" bIns="45720" rtlCol="0" anchor="t">
            <a:spAutoFit/>
          </a:bodyPr>
          <a:lstStyle/>
          <a:p>
            <a:r>
              <a:rPr lang="en-GB" sz="5200">
                <a:solidFill>
                  <a:srgbClr val="1A73E8"/>
                </a:solidFill>
                <a:latin typeface="Lato ExtraBold"/>
                <a:ea typeface="Lato ExtraBold"/>
                <a:cs typeface="Lato ExtraBold"/>
              </a:rPr>
              <a:t>Efficiency Savings</a:t>
            </a:r>
          </a:p>
        </p:txBody>
      </p:sp>
      <p:pic>
        <p:nvPicPr>
          <p:cNvPr id="5" name="Graphic 4">
            <a:extLst>
              <a:ext uri="{FF2B5EF4-FFF2-40B4-BE49-F238E27FC236}">
                <a16:creationId xmlns:a16="http://schemas.microsoft.com/office/drawing/2014/main" id="{088CA360-18DA-332A-F014-10B060EE5C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1183" y="3111648"/>
            <a:ext cx="611964" cy="611964"/>
          </a:xfrm>
          <a:prstGeom prst="rect">
            <a:avLst/>
          </a:prstGeom>
        </p:spPr>
      </p:pic>
      <p:pic>
        <p:nvPicPr>
          <p:cNvPr id="9" name="Graphic 8">
            <a:extLst>
              <a:ext uri="{FF2B5EF4-FFF2-40B4-BE49-F238E27FC236}">
                <a16:creationId xmlns:a16="http://schemas.microsoft.com/office/drawing/2014/main" id="{5AA2645F-C002-EBC9-6380-3B9DCA6844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4761" y="2889270"/>
            <a:ext cx="988908" cy="988908"/>
          </a:xfrm>
          <a:prstGeom prst="rect">
            <a:avLst/>
          </a:prstGeom>
        </p:spPr>
      </p:pic>
      <p:sp>
        <p:nvSpPr>
          <p:cNvPr id="2" name="Graphic 8" descr="Magnifying glass with solid fill">
            <a:extLst>
              <a:ext uri="{FF2B5EF4-FFF2-40B4-BE49-F238E27FC236}">
                <a16:creationId xmlns:a16="http://schemas.microsoft.com/office/drawing/2014/main" id="{6631B38A-C446-966E-F63F-0CE252CF7A1F}"/>
              </a:ext>
            </a:extLst>
          </p:cNvPr>
          <p:cNvSpPr/>
          <p:nvPr/>
        </p:nvSpPr>
        <p:spPr>
          <a:xfrm>
            <a:off x="7818651" y="792104"/>
            <a:ext cx="598784" cy="599256"/>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chemeClr val="bg1"/>
          </a:solidFill>
          <a:ln w="9525" cap="flat">
            <a:noFill/>
            <a:prstDash val="solid"/>
            <a:miter/>
          </a:ln>
        </p:spPr>
        <p:txBody>
          <a:bodyPr rtlCol="0" anchor="ctr"/>
          <a:lstStyle/>
          <a:p>
            <a:endParaRPr lang="en-GB"/>
          </a:p>
        </p:txBody>
      </p:sp>
      <p:grpSp>
        <p:nvGrpSpPr>
          <p:cNvPr id="13" name="Group 12">
            <a:extLst>
              <a:ext uri="{FF2B5EF4-FFF2-40B4-BE49-F238E27FC236}">
                <a16:creationId xmlns:a16="http://schemas.microsoft.com/office/drawing/2014/main" id="{301F5ED7-94F9-562B-30DA-0C92848457AA}"/>
              </a:ext>
            </a:extLst>
          </p:cNvPr>
          <p:cNvGrpSpPr/>
          <p:nvPr/>
        </p:nvGrpSpPr>
        <p:grpSpPr>
          <a:xfrm>
            <a:off x="6330205" y="258467"/>
            <a:ext cx="2571711" cy="2310416"/>
            <a:chOff x="6169053" y="3460074"/>
            <a:chExt cx="2571711" cy="2310416"/>
          </a:xfrm>
        </p:grpSpPr>
        <p:grpSp>
          <p:nvGrpSpPr>
            <p:cNvPr id="18" name="Group 17">
              <a:extLst>
                <a:ext uri="{FF2B5EF4-FFF2-40B4-BE49-F238E27FC236}">
                  <a16:creationId xmlns:a16="http://schemas.microsoft.com/office/drawing/2014/main" id="{0EFD1E04-9753-9E3D-E3DD-7BABDF5A6DEA}"/>
                </a:ext>
              </a:extLst>
            </p:cNvPr>
            <p:cNvGrpSpPr/>
            <p:nvPr/>
          </p:nvGrpSpPr>
          <p:grpSpPr>
            <a:xfrm>
              <a:off x="6169053" y="3460074"/>
              <a:ext cx="2571711" cy="2310416"/>
              <a:chOff x="538553" y="2621403"/>
              <a:chExt cx="2571711" cy="2310416"/>
            </a:xfrm>
          </p:grpSpPr>
          <p:sp>
            <p:nvSpPr>
              <p:cNvPr id="33" name="Rectangle: Rounded Corners 32">
                <a:extLst>
                  <a:ext uri="{FF2B5EF4-FFF2-40B4-BE49-F238E27FC236}">
                    <a16:creationId xmlns:a16="http://schemas.microsoft.com/office/drawing/2014/main" id="{B7A6FE59-2000-465C-38A6-EEBDA7A32B8C}"/>
                  </a:ext>
                </a:extLst>
              </p:cNvPr>
              <p:cNvSpPr/>
              <p:nvPr/>
            </p:nvSpPr>
            <p:spPr>
              <a:xfrm>
                <a:off x="538553" y="3224847"/>
                <a:ext cx="2571711" cy="1706972"/>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searches against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hundreds of millions</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of posts daily</a:t>
                </a:r>
              </a:p>
            </p:txBody>
          </p:sp>
          <p:sp>
            <p:nvSpPr>
              <p:cNvPr id="34" name="Rectangle: Top Corners Rounded 33">
                <a:extLst>
                  <a:ext uri="{FF2B5EF4-FFF2-40B4-BE49-F238E27FC236}">
                    <a16:creationId xmlns:a16="http://schemas.microsoft.com/office/drawing/2014/main" id="{E658D2C4-4754-BE24-3C89-438CEE200485}"/>
                  </a:ext>
                </a:extLst>
              </p:cNvPr>
              <p:cNvSpPr/>
              <p:nvPr/>
            </p:nvSpPr>
            <p:spPr>
              <a:xfrm>
                <a:off x="538554" y="2621403"/>
                <a:ext cx="2571710"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pic>
          <p:nvPicPr>
            <p:cNvPr id="19" name="Graphic 18">
              <a:extLst>
                <a:ext uri="{FF2B5EF4-FFF2-40B4-BE49-F238E27FC236}">
                  <a16:creationId xmlns:a16="http://schemas.microsoft.com/office/drawing/2014/main" id="{6CF4A431-4877-DE3F-3CA7-98C925DD3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0251" y="3696607"/>
              <a:ext cx="526050" cy="601200"/>
            </a:xfrm>
            <a:prstGeom prst="rect">
              <a:avLst/>
            </a:prstGeom>
          </p:spPr>
        </p:pic>
      </p:grpSp>
      <p:grpSp>
        <p:nvGrpSpPr>
          <p:cNvPr id="35" name="Group 34">
            <a:extLst>
              <a:ext uri="{FF2B5EF4-FFF2-40B4-BE49-F238E27FC236}">
                <a16:creationId xmlns:a16="http://schemas.microsoft.com/office/drawing/2014/main" id="{6528B4AA-1970-D227-6728-24877A564193}"/>
              </a:ext>
            </a:extLst>
          </p:cNvPr>
          <p:cNvGrpSpPr/>
          <p:nvPr/>
        </p:nvGrpSpPr>
        <p:grpSpPr>
          <a:xfrm>
            <a:off x="6345916" y="2851397"/>
            <a:ext cx="2556000" cy="2393174"/>
            <a:chOff x="538553" y="2621403"/>
            <a:chExt cx="2556000" cy="2393174"/>
          </a:xfrm>
        </p:grpSpPr>
        <p:sp>
          <p:nvSpPr>
            <p:cNvPr id="36" name="Rectangle: Rounded Corners 35">
              <a:extLst>
                <a:ext uri="{FF2B5EF4-FFF2-40B4-BE49-F238E27FC236}">
                  <a16:creationId xmlns:a16="http://schemas.microsoft.com/office/drawing/2014/main" id="{6525F5EA-1C07-4D38-1642-DD29F89742FC}"/>
                </a:ext>
              </a:extLst>
            </p:cNvPr>
            <p:cNvSpPr/>
            <p:nvPr/>
          </p:nvSpPr>
          <p:spPr>
            <a:xfrm>
              <a:off x="538553" y="3307605"/>
              <a:ext cx="2556000" cy="1706972"/>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88000" tIns="288000" rIns="288000" bIns="288000" rtlCol="0" anchor="ctr">
              <a:spAutoFit/>
            </a:bodyPr>
            <a:lstStyle/>
            <a:p>
              <a:r>
                <a:rPr lang="en-GB" sz="1400">
                  <a:solidFill>
                    <a:srgbClr val="F4F5F7"/>
                  </a:solidFill>
                  <a:effectLst/>
                  <a:latin typeface="Open Sans regular" panose="020B0606030504020204" pitchFamily="34" charset="0"/>
                  <a:ea typeface="Open Sans regular" panose="020B0606030504020204" pitchFamily="34" charset="0"/>
                  <a:cs typeface="Open Sans regular" panose="020B0606030504020204" pitchFamily="34" charset="0"/>
                </a:rPr>
                <a:t>1 Licence</a:t>
              </a:r>
            </a:p>
            <a:p>
              <a:endPar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COSAIN© gives you free credits for the </a:t>
              </a:r>
              <a:r>
                <a:rPr lang="en-GB" sz="1400" b="1">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Validate</a:t>
              </a: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 search tool</a:t>
              </a:r>
            </a:p>
          </p:txBody>
        </p:sp>
        <p:sp>
          <p:nvSpPr>
            <p:cNvPr id="53" name="Rectangle: Top Corners Rounded 52">
              <a:extLst>
                <a:ext uri="{FF2B5EF4-FFF2-40B4-BE49-F238E27FC236}">
                  <a16:creationId xmlns:a16="http://schemas.microsoft.com/office/drawing/2014/main" id="{1DC81D1B-42D0-4857-7CC5-89D87C05DE36}"/>
                </a:ext>
              </a:extLst>
            </p:cNvPr>
            <p:cNvSpPr/>
            <p:nvPr/>
          </p:nvSpPr>
          <p:spPr>
            <a:xfrm>
              <a:off x="538554" y="2621403"/>
              <a:ext cx="2555999" cy="1128727"/>
            </a:xfrm>
            <a:prstGeom prst="round2SameRect">
              <a:avLst/>
            </a:prstGeom>
            <a:solidFill>
              <a:srgbClr val="1A7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Consented Data</a:t>
              </a:r>
            </a:p>
          </p:txBody>
        </p:sp>
      </p:grpSp>
      <p:pic>
        <p:nvPicPr>
          <p:cNvPr id="55" name="Graphic 54">
            <a:extLst>
              <a:ext uri="{FF2B5EF4-FFF2-40B4-BE49-F238E27FC236}">
                <a16:creationId xmlns:a16="http://schemas.microsoft.com/office/drawing/2014/main" id="{3BC5B2E0-73EA-7248-6072-640CF28D5C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552" y="3276475"/>
            <a:ext cx="803701" cy="803701"/>
          </a:xfrm>
          <a:prstGeom prst="rect">
            <a:avLst/>
          </a:prstGeom>
        </p:spPr>
      </p:pic>
      <p:pic>
        <p:nvPicPr>
          <p:cNvPr id="59" name="Picture 4" descr="reddit fill logo&quot; Icon - Download for free – Iconduck">
            <a:extLst>
              <a:ext uri="{FF2B5EF4-FFF2-40B4-BE49-F238E27FC236}">
                <a16:creationId xmlns:a16="http://schemas.microsoft.com/office/drawing/2014/main" id="{61C4D277-E820-F16D-EBEB-547EDAC795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6520" y="477691"/>
            <a:ext cx="559056" cy="60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C1159-3356-3D7C-9D9A-6732E2A35D9B}"/>
              </a:ext>
            </a:extLst>
          </p:cNvPr>
          <p:cNvSpPr txBox="1"/>
          <p:nvPr/>
        </p:nvSpPr>
        <p:spPr>
          <a:xfrm>
            <a:off x="410400" y="348227"/>
            <a:ext cx="8069217" cy="1692771"/>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COSAIN </a:t>
            </a:r>
            <a:b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br>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Licencing Model</a:t>
            </a:r>
            <a:endPar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endParaRPr>
          </a:p>
        </p:txBody>
      </p:sp>
      <p:grpSp>
        <p:nvGrpSpPr>
          <p:cNvPr id="8" name="Group 7">
            <a:extLst>
              <a:ext uri="{FF2B5EF4-FFF2-40B4-BE49-F238E27FC236}">
                <a16:creationId xmlns:a16="http://schemas.microsoft.com/office/drawing/2014/main" id="{509BF3E3-A61B-B9C6-D96D-1F2F0250735B}"/>
              </a:ext>
            </a:extLst>
          </p:cNvPr>
          <p:cNvGrpSpPr/>
          <p:nvPr/>
        </p:nvGrpSpPr>
        <p:grpSpPr>
          <a:xfrm>
            <a:off x="2147250" y="2788579"/>
            <a:ext cx="7897500" cy="2855843"/>
            <a:chOff x="2751706" y="2788580"/>
            <a:chExt cx="7897500" cy="2855843"/>
          </a:xfrm>
        </p:grpSpPr>
        <p:sp>
          <p:nvSpPr>
            <p:cNvPr id="13" name="Rectangle: Rounded Corners 12">
              <a:extLst>
                <a:ext uri="{FF2B5EF4-FFF2-40B4-BE49-F238E27FC236}">
                  <a16:creationId xmlns:a16="http://schemas.microsoft.com/office/drawing/2014/main" id="{A9206B35-D373-53A6-80E5-05D8166E16EB}"/>
                </a:ext>
              </a:extLst>
            </p:cNvPr>
            <p:cNvSpPr/>
            <p:nvPr/>
          </p:nvSpPr>
          <p:spPr>
            <a:xfrm>
              <a:off x="2751706" y="2788580"/>
              <a:ext cx="3780000" cy="2855843"/>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216000" rIns="216000" bIns="216000" rtlCol="0" anchor="ctr">
              <a:spAutoFit/>
            </a:bodyPr>
            <a:lstStyle/>
            <a:p>
              <a:r>
                <a:rPr lang="en-GB" sz="1600">
                  <a:solidFill>
                    <a:srgbClr val="666F7A"/>
                  </a:solidFill>
                  <a:effectLst/>
                  <a:latin typeface="Open Sans Bold" pitchFamily="2" charset="0"/>
                  <a:ea typeface="Open Sans Bold" pitchFamily="2" charset="0"/>
                  <a:cs typeface="Open Sans Bold" pitchFamily="2" charset="0"/>
                </a:rPr>
                <a:t>Standard licences</a:t>
              </a:r>
            </a:p>
            <a:p>
              <a:pPr marL="285750" indent="-285750" algn="ctr">
                <a:buFont typeface="Arial" panose="020B0604020202020204" pitchFamily="34" charset="0"/>
                <a:buChar char="•"/>
              </a:pPr>
              <a:endParaRPr lang="en-GB" sz="1200">
                <a:solidFill>
                  <a:srgbClr val="666F7A"/>
                </a:solidFill>
                <a:latin typeface="Open Sans regular" pitchFamily="2" charset="0"/>
                <a:ea typeface="Open Sans regular" pitchFamily="2" charset="0"/>
                <a:cs typeface="Open Sans regular" pitchFamily="2" charset="0"/>
              </a:endParaRPr>
            </a:p>
            <a:p>
              <a:r>
                <a:rPr lang="en-GB" sz="1400" kern="100">
                  <a:solidFill>
                    <a:srgbClr val="666F7A"/>
                  </a:solidFill>
                  <a:effectLst/>
                  <a:latin typeface="Open Sans regular" pitchFamily="2" charset="0"/>
                  <a:ea typeface="Open Sans regular" pitchFamily="2" charset="0"/>
                  <a:cs typeface="Open Sans regular" pitchFamily="2" charset="0"/>
                </a:rPr>
                <a:t>Designed for investigators, researchers, and analysts who want complete control over their searches for maximum granularity and the minimum of noise in their results.</a:t>
              </a:r>
            </a:p>
            <a:p>
              <a:endParaRPr lang="en-GB" sz="1400" kern="100">
                <a:solidFill>
                  <a:srgbClr val="666F7A"/>
                </a:solidFill>
                <a:effectLst/>
                <a:latin typeface="Open Sans regular" pitchFamily="2" charset="0"/>
                <a:ea typeface="Open Sans regular" pitchFamily="2" charset="0"/>
                <a:cs typeface="Open Sans regular" pitchFamily="2" charset="0"/>
              </a:endParaRPr>
            </a:p>
            <a:p>
              <a:r>
                <a:rPr lang="en-GB" sz="1400">
                  <a:solidFill>
                    <a:srgbClr val="666F7A"/>
                  </a:solidFill>
                  <a:latin typeface="Open Sans regular"/>
                  <a:ea typeface="Open Sans regular"/>
                  <a:cs typeface="Open Sans regular"/>
                </a:rPr>
                <a:t>Users typically include i3 teams, PSD, CCU’s, researchers, investigators, etc.</a:t>
              </a:r>
            </a:p>
            <a:p>
              <a:endParaRPr lang="en-GB" sz="1200">
                <a:solidFill>
                  <a:srgbClr val="666F7A"/>
                </a:solidFill>
                <a:latin typeface="Open Sans regular" pitchFamily="2" charset="0"/>
                <a:ea typeface="Open Sans regular" pitchFamily="2" charset="0"/>
                <a:cs typeface="Open Sans regular" pitchFamily="2" charset="0"/>
              </a:endParaRPr>
            </a:p>
          </p:txBody>
        </p:sp>
        <p:sp>
          <p:nvSpPr>
            <p:cNvPr id="7" name="Rectangle: Rounded Corners 6">
              <a:extLst>
                <a:ext uri="{FF2B5EF4-FFF2-40B4-BE49-F238E27FC236}">
                  <a16:creationId xmlns:a16="http://schemas.microsoft.com/office/drawing/2014/main" id="{F38C40FD-3B80-7E5D-7BA5-F6157BBE60D9}"/>
                </a:ext>
              </a:extLst>
            </p:cNvPr>
            <p:cNvSpPr/>
            <p:nvPr/>
          </p:nvSpPr>
          <p:spPr>
            <a:xfrm>
              <a:off x="6869206" y="2788580"/>
              <a:ext cx="3780000" cy="2855843"/>
            </a:xfrm>
            <a:prstGeom prst="roundRect">
              <a:avLst>
                <a:gd name="adj" fmla="val 5629"/>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16000" tIns="0" rIns="216000" bIns="216000" rtlCol="0" anchor="ctr">
              <a:noAutofit/>
            </a:bodyPr>
            <a:lstStyle/>
            <a:p>
              <a:endParaRPr lang="en-GB" sz="1600">
                <a:solidFill>
                  <a:srgbClr val="666F7A"/>
                </a:solidFill>
                <a:effectLst/>
                <a:latin typeface="Open Sans Bold" pitchFamily="2" charset="0"/>
                <a:ea typeface="Open Sans Bold" pitchFamily="2" charset="0"/>
                <a:cs typeface="Open Sans Bold" pitchFamily="2" charset="0"/>
              </a:endParaRPr>
            </a:p>
            <a:p>
              <a:r>
                <a:rPr lang="en-GB" sz="1600">
                  <a:solidFill>
                    <a:srgbClr val="666F7A"/>
                  </a:solidFill>
                  <a:effectLst/>
                  <a:latin typeface="Open Sans Bold" pitchFamily="2" charset="0"/>
                  <a:ea typeface="Open Sans Bold" pitchFamily="2" charset="0"/>
                  <a:cs typeface="Open Sans Bold" pitchFamily="2" charset="0"/>
                </a:rPr>
                <a:t>DataViewer Licences</a:t>
              </a:r>
            </a:p>
            <a:p>
              <a:pPr marL="285750" indent="-285750" algn="ctr">
                <a:buFont typeface="Arial" panose="020B0604020202020204" pitchFamily="34" charset="0"/>
                <a:buChar char="•"/>
              </a:pPr>
              <a:endParaRPr lang="en-GB" sz="1200">
                <a:solidFill>
                  <a:srgbClr val="666F7A"/>
                </a:solidFill>
                <a:latin typeface="Open Sans regular" pitchFamily="2" charset="0"/>
                <a:ea typeface="Open Sans regular" pitchFamily="2" charset="0"/>
                <a:cs typeface="Open Sans regular" pitchFamily="2" charset="0"/>
              </a:endParaRPr>
            </a:p>
            <a:p>
              <a:pPr>
                <a:buClr>
                  <a:srgbClr val="666F7A"/>
                </a:buClr>
                <a:buSzPct val="100000"/>
              </a:pPr>
              <a:r>
                <a:rPr lang="en-GB" sz="1400">
                  <a:solidFill>
                    <a:srgbClr val="666F7A"/>
                  </a:solidFill>
                  <a:latin typeface="Open Sans regular" panose="020B0606030504020204" pitchFamily="34" charset="0"/>
                  <a:ea typeface="Open Sans regular" panose="020B0606030504020204" pitchFamily="34" charset="0"/>
                  <a:cs typeface="Open Sans regular" panose="020B0606030504020204" pitchFamily="34" charset="0"/>
                </a:rPr>
                <a:t>DataViewer© licences are free with Standard licences and offer a view-only facility. DataViewer© licences are for staff who need to see the collected data but who would not normally be creating COSAIN© searches, e.g. supervisors, senior investigating officers, control rooms, etc. </a:t>
              </a:r>
              <a:endParaRPr lang="en-GB" sz="1200">
                <a:solidFill>
                  <a:srgbClr val="666F7A"/>
                </a:solidFill>
                <a:latin typeface="Open Sans regular" pitchFamily="2" charset="0"/>
                <a:ea typeface="Open Sans regular" pitchFamily="2" charset="0"/>
                <a:cs typeface="Open Sans regular" pitchFamily="2" charset="0"/>
              </a:endParaRPr>
            </a:p>
          </p:txBody>
        </p:sp>
      </p:grpSp>
    </p:spTree>
    <p:extLst>
      <p:ext uri="{BB962C8B-B14F-4D97-AF65-F5344CB8AC3E}">
        <p14:creationId xmlns:p14="http://schemas.microsoft.com/office/powerpoint/2010/main" val="107428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5C877-CA39-CA24-F226-D2BF2EC2E42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D87B807-8342-A8DD-0398-091E48433285}"/>
              </a:ext>
            </a:extLst>
          </p:cNvPr>
          <p:cNvSpPr txBox="1"/>
          <p:nvPr/>
        </p:nvSpPr>
        <p:spPr>
          <a:xfrm>
            <a:off x="426000" y="4435200"/>
            <a:ext cx="3855720" cy="1692771"/>
          </a:xfrm>
          <a:prstGeom prst="rect">
            <a:avLst/>
          </a:prstGeom>
          <a:noFill/>
        </p:spPr>
        <p:txBody>
          <a:bodyPr wrap="square" rtlCol="0">
            <a:spAutoFit/>
          </a:bodyPr>
          <a:lstStyle/>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COSAIN</a:t>
            </a:r>
          </a:p>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Training</a:t>
            </a:r>
          </a:p>
        </p:txBody>
      </p:sp>
      <p:sp>
        <p:nvSpPr>
          <p:cNvPr id="8" name="TextBox 7">
            <a:extLst>
              <a:ext uri="{FF2B5EF4-FFF2-40B4-BE49-F238E27FC236}">
                <a16:creationId xmlns:a16="http://schemas.microsoft.com/office/drawing/2014/main" id="{2A9197DF-0220-0B41-92CB-F5C039F2975A}"/>
              </a:ext>
            </a:extLst>
          </p:cNvPr>
          <p:cNvSpPr txBox="1"/>
          <p:nvPr/>
        </p:nvSpPr>
        <p:spPr>
          <a:xfrm>
            <a:off x="7209065" y="550081"/>
            <a:ext cx="4144645" cy="738664"/>
          </a:xfrm>
          <a:prstGeom prst="rect">
            <a:avLst/>
          </a:prstGeom>
          <a:noFill/>
        </p:spPr>
        <p:txBody>
          <a:bodyPr wrap="square" rtlCol="0">
            <a:spAutoFit/>
          </a:bodyPr>
          <a:lstStyle/>
          <a:p>
            <a:endParaRPr lang="en-GB" sz="1400">
              <a:solidFill>
                <a:srgbClr val="666F7A"/>
              </a:solidFill>
              <a:latin typeface="Open Sans regular" pitchFamily="2" charset="0"/>
              <a:ea typeface="Open Sans regular" pitchFamily="2" charset="0"/>
              <a:cs typeface="Open Sans regular" pitchFamily="2" charset="0"/>
            </a:endParaRPr>
          </a:p>
          <a:p>
            <a:r>
              <a:rPr lang="en-GB" sz="1400">
                <a:solidFill>
                  <a:srgbClr val="666F7A"/>
                </a:solidFill>
                <a:effectLst/>
                <a:latin typeface="Open Sans regular" pitchFamily="2" charset="0"/>
                <a:ea typeface="Open Sans regular" pitchFamily="2" charset="0"/>
                <a:cs typeface="Open Sans regular" pitchFamily="2" charset="0"/>
              </a:rPr>
              <a:t>There are 2 types of COSAIN© training available:</a:t>
            </a:r>
          </a:p>
        </p:txBody>
      </p:sp>
      <p:sp>
        <p:nvSpPr>
          <p:cNvPr id="4" name="TextBox 3">
            <a:extLst>
              <a:ext uri="{FF2B5EF4-FFF2-40B4-BE49-F238E27FC236}">
                <a16:creationId xmlns:a16="http://schemas.microsoft.com/office/drawing/2014/main" id="{790D9CDF-E3CB-6FD7-084E-907C1A4C7FED}"/>
              </a:ext>
            </a:extLst>
          </p:cNvPr>
          <p:cNvSpPr txBox="1"/>
          <p:nvPr/>
        </p:nvSpPr>
        <p:spPr>
          <a:xfrm>
            <a:off x="7211714" y="3414819"/>
            <a:ext cx="4144645" cy="3323987"/>
          </a:xfrm>
          <a:prstGeom prst="rect">
            <a:avLst/>
          </a:prstGeom>
          <a:noFill/>
        </p:spPr>
        <p:txBody>
          <a:bodyPr wrap="square" rtlCol="0">
            <a:spAutoFit/>
          </a:bodyPr>
          <a:lstStyle/>
          <a:p>
            <a:r>
              <a:rPr lang="en-GB" sz="1400">
                <a:solidFill>
                  <a:srgbClr val="666F7A"/>
                </a:solidFill>
                <a:latin typeface="Open Sans regular" pitchFamily="2" charset="0"/>
                <a:ea typeface="Open Sans regular" pitchFamily="2" charset="0"/>
                <a:cs typeface="Open Sans regular" pitchFamily="2" charset="0"/>
              </a:rPr>
              <a:t>Standard licence t</a:t>
            </a:r>
            <a:r>
              <a:rPr lang="en-GB" sz="1400" b="0" i="0" u="none" strike="noStrike">
                <a:solidFill>
                  <a:srgbClr val="666F7A"/>
                </a:solidFill>
                <a:effectLst/>
                <a:latin typeface="Open Sans regular" pitchFamily="2" charset="0"/>
                <a:ea typeface="Open Sans regular" pitchFamily="2" charset="0"/>
                <a:cs typeface="Open Sans regular" pitchFamily="2" charset="0"/>
              </a:rPr>
              <a:t>raining is comprehensive and can be supplied for multiple users*. </a:t>
            </a:r>
          </a:p>
          <a:p>
            <a:endParaRPr lang="en-GB" sz="1400">
              <a:solidFill>
                <a:srgbClr val="666F7A"/>
              </a:solidFill>
              <a:latin typeface="Open Sans regular" pitchFamily="2" charset="0"/>
              <a:ea typeface="Open Sans regular" pitchFamily="2" charset="0"/>
              <a:cs typeface="Open Sans regular" pitchFamily="2" charset="0"/>
            </a:endParaRPr>
          </a:p>
          <a:p>
            <a:r>
              <a:rPr lang="en-GB" sz="1400" b="0" i="0" u="none" strike="noStrike">
                <a:solidFill>
                  <a:srgbClr val="666F7A"/>
                </a:solidFill>
                <a:effectLst/>
                <a:latin typeface="Open Sans regular" pitchFamily="2" charset="0"/>
                <a:ea typeface="Open Sans regular" pitchFamily="2" charset="0"/>
                <a:cs typeface="Open Sans regular" pitchFamily="2" charset="0"/>
              </a:rPr>
              <a:t>DataViewer© users require a minimal training extraction.</a:t>
            </a:r>
          </a:p>
          <a:p>
            <a:endParaRPr lang="en-GB" sz="1400">
              <a:solidFill>
                <a:srgbClr val="666F7A"/>
              </a:solidFill>
              <a:latin typeface="Open Sans regular" pitchFamily="2" charset="0"/>
              <a:ea typeface="Open Sans regular" pitchFamily="2" charset="0"/>
              <a:cs typeface="Open Sans regular" pitchFamily="2" charset="0"/>
            </a:endParaRPr>
          </a:p>
          <a:p>
            <a:r>
              <a:rPr lang="en-GB" sz="1400">
                <a:solidFill>
                  <a:srgbClr val="666F7A"/>
                </a:solidFill>
                <a:effectLst/>
                <a:latin typeface="Open Sans regular" pitchFamily="2" charset="0"/>
                <a:ea typeface="Open Sans regular" pitchFamily="2" charset="0"/>
                <a:cs typeface="Open Sans regular" pitchFamily="2" charset="0"/>
              </a:rPr>
              <a:t>There is also an online user guide and a library of training videos and recorded webinars embedded into the COSAIN© homepage.</a:t>
            </a:r>
          </a:p>
          <a:p>
            <a:endParaRPr lang="en-GB" sz="1400">
              <a:solidFill>
                <a:srgbClr val="666F7A"/>
              </a:solidFill>
              <a:latin typeface="Open Sans regular" pitchFamily="2" charset="0"/>
              <a:ea typeface="Open Sans regular" pitchFamily="2" charset="0"/>
              <a:cs typeface="Open Sans regular" pitchFamily="2" charset="0"/>
            </a:endParaRPr>
          </a:p>
          <a:p>
            <a:r>
              <a:rPr lang="en-GB" sz="1400" b="0" i="0" u="none" strike="noStrike">
                <a:solidFill>
                  <a:srgbClr val="666F7A"/>
                </a:solidFill>
                <a:effectLst/>
                <a:latin typeface="Open Sans regular" pitchFamily="2" charset="0"/>
                <a:ea typeface="Open Sans regular" pitchFamily="2" charset="0"/>
                <a:cs typeface="Open Sans regular" pitchFamily="2" charset="0"/>
              </a:rPr>
              <a:t>*Logon to Standard licences is limited to one user logged on at a time, however we will train as many staff as you want in a single session, for resilience purposes.</a:t>
            </a:r>
          </a:p>
          <a:p>
            <a:endParaRPr lang="en-GB" sz="1400">
              <a:solidFill>
                <a:srgbClr val="666F7A"/>
              </a:solidFill>
              <a:latin typeface="Open Sans regular" pitchFamily="2" charset="0"/>
              <a:ea typeface="Open Sans regular" pitchFamily="2" charset="0"/>
              <a:cs typeface="Open Sans regular" pitchFamily="2" charset="0"/>
            </a:endParaRPr>
          </a:p>
        </p:txBody>
      </p:sp>
      <p:pic>
        <p:nvPicPr>
          <p:cNvPr id="10" name="Graphic 5">
            <a:extLst>
              <a:ext uri="{FF2B5EF4-FFF2-40B4-BE49-F238E27FC236}">
                <a16:creationId xmlns:a16="http://schemas.microsoft.com/office/drawing/2014/main" id="{11714418-EF04-97EB-9A99-365440B43F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87740" y="1520214"/>
            <a:ext cx="362828" cy="320240"/>
          </a:xfrm>
          <a:prstGeom prst="rect">
            <a:avLst/>
          </a:prstGeom>
        </p:spPr>
      </p:pic>
      <p:pic>
        <p:nvPicPr>
          <p:cNvPr id="11" name="Graphic 10">
            <a:extLst>
              <a:ext uri="{FF2B5EF4-FFF2-40B4-BE49-F238E27FC236}">
                <a16:creationId xmlns:a16="http://schemas.microsoft.com/office/drawing/2014/main" id="{648CFEFE-03AB-8552-02E3-363839021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0594" y="2448879"/>
            <a:ext cx="367280" cy="310080"/>
          </a:xfrm>
          <a:prstGeom prst="rect">
            <a:avLst/>
          </a:prstGeom>
        </p:spPr>
      </p:pic>
      <p:sp>
        <p:nvSpPr>
          <p:cNvPr id="12" name="TextBox 11">
            <a:extLst>
              <a:ext uri="{FF2B5EF4-FFF2-40B4-BE49-F238E27FC236}">
                <a16:creationId xmlns:a16="http://schemas.microsoft.com/office/drawing/2014/main" id="{D991B48E-4F6E-C031-4EBD-777E5483301B}"/>
              </a:ext>
            </a:extLst>
          </p:cNvPr>
          <p:cNvSpPr txBox="1"/>
          <p:nvPr/>
        </p:nvSpPr>
        <p:spPr>
          <a:xfrm>
            <a:off x="7209065" y="2448879"/>
            <a:ext cx="3352800" cy="625812"/>
          </a:xfrm>
          <a:prstGeom prst="rect">
            <a:avLst/>
          </a:prstGeom>
          <a:noFill/>
        </p:spPr>
        <p:txBody>
          <a:bodyPr wrap="square" rtlCol="0">
            <a:spAutoFit/>
          </a:bodyPr>
          <a:lstStyle/>
          <a:p>
            <a:pPr>
              <a:spcBef>
                <a:spcPts val="800"/>
              </a:spcBef>
            </a:pPr>
            <a:r>
              <a:rPr lang="en-GB" sz="1400">
                <a:solidFill>
                  <a:srgbClr val="666F7A"/>
                </a:solidFill>
                <a:effectLst/>
                <a:latin typeface="Open Sans Bold" pitchFamily="2" charset="0"/>
                <a:ea typeface="Open Sans Bold" pitchFamily="2" charset="0"/>
                <a:cs typeface="Open Sans Bold" pitchFamily="2" charset="0"/>
              </a:rPr>
              <a:t>Onsite training </a:t>
            </a:r>
          </a:p>
          <a:p>
            <a:pPr>
              <a:spcBef>
                <a:spcPts val="800"/>
              </a:spcBef>
            </a:pPr>
            <a:r>
              <a:rPr lang="en-GB" sz="1400">
                <a:solidFill>
                  <a:srgbClr val="666F7A"/>
                </a:solidFill>
                <a:effectLst/>
                <a:latin typeface="Open Sans regular" pitchFamily="2" charset="0"/>
                <a:ea typeface="Open Sans regular" pitchFamily="2" charset="0"/>
                <a:cs typeface="Open Sans regular" pitchFamily="2" charset="0"/>
              </a:rPr>
              <a:t>Available at additional cost. POA.</a:t>
            </a:r>
          </a:p>
        </p:txBody>
      </p:sp>
      <p:sp>
        <p:nvSpPr>
          <p:cNvPr id="13" name="TextBox 12">
            <a:extLst>
              <a:ext uri="{FF2B5EF4-FFF2-40B4-BE49-F238E27FC236}">
                <a16:creationId xmlns:a16="http://schemas.microsoft.com/office/drawing/2014/main" id="{E1F399F2-19C4-6F7A-A21E-91C3827F45F4}"/>
              </a:ext>
            </a:extLst>
          </p:cNvPr>
          <p:cNvSpPr txBox="1"/>
          <p:nvPr/>
        </p:nvSpPr>
        <p:spPr>
          <a:xfrm>
            <a:off x="7209065" y="1505378"/>
            <a:ext cx="3352800" cy="625812"/>
          </a:xfrm>
          <a:prstGeom prst="rect">
            <a:avLst/>
          </a:prstGeom>
          <a:noFill/>
        </p:spPr>
        <p:txBody>
          <a:bodyPr wrap="square" rtlCol="0">
            <a:spAutoFit/>
          </a:bodyPr>
          <a:lstStyle/>
          <a:p>
            <a:pPr>
              <a:spcBef>
                <a:spcPts val="800"/>
              </a:spcBef>
            </a:pPr>
            <a:r>
              <a:rPr lang="en-GB" sz="1400">
                <a:solidFill>
                  <a:srgbClr val="666F7A"/>
                </a:solidFill>
                <a:effectLst/>
                <a:latin typeface="Open Sans Bold" pitchFamily="2" charset="0"/>
                <a:ea typeface="Open Sans Bold" pitchFamily="2" charset="0"/>
                <a:cs typeface="Open Sans Bold" pitchFamily="2" charset="0"/>
              </a:rPr>
              <a:t>Teams training </a:t>
            </a:r>
          </a:p>
          <a:p>
            <a:pPr>
              <a:spcBef>
                <a:spcPts val="800"/>
              </a:spcBef>
            </a:pPr>
            <a:r>
              <a:rPr lang="en-GB" sz="1400">
                <a:solidFill>
                  <a:srgbClr val="666F7A"/>
                </a:solidFill>
                <a:effectLst/>
                <a:latin typeface="Open Sans regular" pitchFamily="2" charset="0"/>
                <a:ea typeface="Open Sans regular" pitchFamily="2" charset="0"/>
                <a:cs typeface="Open Sans regular" pitchFamily="2" charset="0"/>
              </a:rPr>
              <a:t>This is included in the licence cost.</a:t>
            </a:r>
          </a:p>
        </p:txBody>
      </p:sp>
    </p:spTree>
    <p:extLst>
      <p:ext uri="{BB962C8B-B14F-4D97-AF65-F5344CB8AC3E}">
        <p14:creationId xmlns:p14="http://schemas.microsoft.com/office/powerpoint/2010/main" val="118865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C9D42-3B8F-C7AA-1969-A65FE3D987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4D502F-D856-64AA-0EA8-554E3834ED79}"/>
              </a:ext>
            </a:extLst>
          </p:cNvPr>
          <p:cNvSpPr txBox="1"/>
          <p:nvPr/>
        </p:nvSpPr>
        <p:spPr>
          <a:xfrm>
            <a:off x="411783" y="348227"/>
            <a:ext cx="5819217" cy="1754326"/>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COSAIN </a:t>
            </a:r>
            <a:b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br>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Data Sources </a:t>
            </a:r>
          </a:p>
        </p:txBody>
      </p:sp>
      <p:pic>
        <p:nvPicPr>
          <p:cNvPr id="12" name="Picture 11" descr="A green leafy clover with red text&#10;&#10;Description automatically generated">
            <a:extLst>
              <a:ext uri="{FF2B5EF4-FFF2-40B4-BE49-F238E27FC236}">
                <a16:creationId xmlns:a16="http://schemas.microsoft.com/office/drawing/2014/main" id="{30CAA437-E5C7-8D8F-A2CA-5D39C0AA8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81" y="4870703"/>
            <a:ext cx="2001935" cy="778097"/>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EFF2B2BF-61D9-2408-56DC-2BFF3B370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486" y="4730812"/>
            <a:ext cx="2399532" cy="701113"/>
          </a:xfrm>
          <a:prstGeom prst="rect">
            <a:avLst/>
          </a:prstGeom>
        </p:spPr>
      </p:pic>
      <p:pic>
        <p:nvPicPr>
          <p:cNvPr id="16" name="Picture 15" descr="A blue letter on a black background&#10;&#10;Description automatically generated">
            <a:extLst>
              <a:ext uri="{FF2B5EF4-FFF2-40B4-BE49-F238E27FC236}">
                <a16:creationId xmlns:a16="http://schemas.microsoft.com/office/drawing/2014/main" id="{9EEDD6DD-4E75-88BA-6143-6A5C1D065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062" y="2947972"/>
            <a:ext cx="1836450" cy="52439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931EDA3B-40E9-F3BC-A1BA-964F8E265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40" y="2924519"/>
            <a:ext cx="2204618" cy="714296"/>
          </a:xfrm>
          <a:prstGeom prst="rect">
            <a:avLst/>
          </a:prstGeom>
        </p:spPr>
      </p:pic>
      <p:pic>
        <p:nvPicPr>
          <p:cNvPr id="20" name="Picture 19" descr="A black and red text&#10;&#10;Description automatically generated">
            <a:extLst>
              <a:ext uri="{FF2B5EF4-FFF2-40B4-BE49-F238E27FC236}">
                <a16:creationId xmlns:a16="http://schemas.microsoft.com/office/drawing/2014/main" id="{894FD83F-D572-2325-ED05-4905390BCB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2551" y="3906576"/>
            <a:ext cx="2948136" cy="611877"/>
          </a:xfrm>
          <a:prstGeom prst="rect">
            <a:avLst/>
          </a:prstGeom>
        </p:spPr>
      </p:pic>
      <p:pic>
        <p:nvPicPr>
          <p:cNvPr id="22" name="Graphic 21">
            <a:extLst>
              <a:ext uri="{FF2B5EF4-FFF2-40B4-BE49-F238E27FC236}">
                <a16:creationId xmlns:a16="http://schemas.microsoft.com/office/drawing/2014/main" id="{30416AFA-2132-4AEF-BDB6-A4818B53AD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069" y="5041382"/>
            <a:ext cx="2296738" cy="35982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06785DEC-89DE-AFFF-732B-FE8E31E2D8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1391" y="5401205"/>
            <a:ext cx="2701572" cy="1519634"/>
          </a:xfrm>
          <a:prstGeom prst="rect">
            <a:avLst/>
          </a:prstGeom>
        </p:spPr>
      </p:pic>
      <p:pic>
        <p:nvPicPr>
          <p:cNvPr id="26" name="Picture 25" descr="A blue and black logo&#10;&#10;Description automatically generated">
            <a:extLst>
              <a:ext uri="{FF2B5EF4-FFF2-40B4-BE49-F238E27FC236}">
                <a16:creationId xmlns:a16="http://schemas.microsoft.com/office/drawing/2014/main" id="{A0665AA3-BBA7-F067-939F-1F36D69242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6535" y="5956956"/>
            <a:ext cx="1479272" cy="448959"/>
          </a:xfrm>
          <a:prstGeom prst="rect">
            <a:avLst/>
          </a:prstGeom>
        </p:spPr>
      </p:pic>
      <p:pic>
        <p:nvPicPr>
          <p:cNvPr id="30" name="Picture 29" descr="A blue letter on a black background&#10;&#10;Description automatically generated">
            <a:extLst>
              <a:ext uri="{FF2B5EF4-FFF2-40B4-BE49-F238E27FC236}">
                <a16:creationId xmlns:a16="http://schemas.microsoft.com/office/drawing/2014/main" id="{711FF3CB-77D9-BE23-9F79-4247D12349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42124" y="3971363"/>
            <a:ext cx="2373828" cy="593458"/>
          </a:xfrm>
          <a:prstGeom prst="rect">
            <a:avLst/>
          </a:prstGeom>
        </p:spPr>
      </p:pic>
      <p:pic>
        <p:nvPicPr>
          <p:cNvPr id="32" name="Picture 31" descr="A blue square with white letters&#10;&#10;Description automatically generated">
            <a:extLst>
              <a:ext uri="{FF2B5EF4-FFF2-40B4-BE49-F238E27FC236}">
                <a16:creationId xmlns:a16="http://schemas.microsoft.com/office/drawing/2014/main" id="{3A65F4FB-D2C7-0BAC-2EC9-E9D38B3DC6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9963" y="2814590"/>
            <a:ext cx="830012" cy="830010"/>
          </a:xfrm>
          <a:prstGeom prst="rect">
            <a:avLst/>
          </a:prstGeom>
        </p:spPr>
      </p:pic>
      <p:pic>
        <p:nvPicPr>
          <p:cNvPr id="36" name="Picture 35" descr="A blue letter on a black background&#10;&#10;Description automatically generated">
            <a:extLst>
              <a:ext uri="{FF2B5EF4-FFF2-40B4-BE49-F238E27FC236}">
                <a16:creationId xmlns:a16="http://schemas.microsoft.com/office/drawing/2014/main" id="{17F4FF06-4802-5B60-7014-6B9EFCB5B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9928" y="4081038"/>
            <a:ext cx="1807017" cy="374109"/>
          </a:xfrm>
          <a:prstGeom prst="rect">
            <a:avLst/>
          </a:prstGeom>
        </p:spPr>
      </p:pic>
      <p:pic>
        <p:nvPicPr>
          <p:cNvPr id="38" name="Graphic 37">
            <a:extLst>
              <a:ext uri="{FF2B5EF4-FFF2-40B4-BE49-F238E27FC236}">
                <a16:creationId xmlns:a16="http://schemas.microsoft.com/office/drawing/2014/main" id="{2F60AB38-26FE-CCC1-CAC8-8AB4CD9A5BD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518" t="33712" r="8103" b="34373"/>
          <a:stretch/>
        </p:blipFill>
        <p:spPr>
          <a:xfrm>
            <a:off x="8411164" y="2814590"/>
            <a:ext cx="3109523" cy="793481"/>
          </a:xfrm>
          <a:prstGeom prst="rect">
            <a:avLst/>
          </a:prstGeom>
        </p:spPr>
      </p:pic>
      <p:pic>
        <p:nvPicPr>
          <p:cNvPr id="40" name="Graphic 39">
            <a:extLst>
              <a:ext uri="{FF2B5EF4-FFF2-40B4-BE49-F238E27FC236}">
                <a16:creationId xmlns:a16="http://schemas.microsoft.com/office/drawing/2014/main" id="{2739F2CD-7D72-8B55-6B04-E6945DC6678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8129" y="2669749"/>
            <a:ext cx="980140" cy="1120160"/>
          </a:xfrm>
          <a:prstGeom prst="rect">
            <a:avLst/>
          </a:prstGeom>
        </p:spPr>
      </p:pic>
      <p:pic>
        <p:nvPicPr>
          <p:cNvPr id="44" name="Picture 43" descr="A black text on a white background&#10;&#10;Description automatically generated">
            <a:extLst>
              <a:ext uri="{FF2B5EF4-FFF2-40B4-BE49-F238E27FC236}">
                <a16:creationId xmlns:a16="http://schemas.microsoft.com/office/drawing/2014/main" id="{61E0CA1C-656A-B021-0F62-111C4511322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10048" y="4866560"/>
            <a:ext cx="2289342" cy="764641"/>
          </a:xfrm>
          <a:prstGeom prst="rect">
            <a:avLst/>
          </a:prstGeom>
        </p:spPr>
      </p:pic>
      <p:sp>
        <p:nvSpPr>
          <p:cNvPr id="5" name="TextBox 4">
            <a:extLst>
              <a:ext uri="{FF2B5EF4-FFF2-40B4-BE49-F238E27FC236}">
                <a16:creationId xmlns:a16="http://schemas.microsoft.com/office/drawing/2014/main" id="{C3620ABB-329E-0E06-EB5F-D04A81D77338}"/>
              </a:ext>
            </a:extLst>
          </p:cNvPr>
          <p:cNvSpPr txBox="1"/>
          <p:nvPr/>
        </p:nvSpPr>
        <p:spPr>
          <a:xfrm>
            <a:off x="448945" y="2037092"/>
            <a:ext cx="6761018" cy="542136"/>
          </a:xfrm>
          <a:prstGeom prst="rect">
            <a:avLst/>
          </a:prstGeom>
          <a:noFill/>
        </p:spPr>
        <p:txBody>
          <a:bodyPr wrap="square">
            <a:spAutoFit/>
          </a:bodyPr>
          <a:lstStyle/>
          <a:p>
            <a:pPr>
              <a:lnSpc>
                <a:spcPct val="107000"/>
              </a:lnSpc>
              <a:spcAft>
                <a:spcPts val="800"/>
              </a:spcAft>
            </a:pPr>
            <a:r>
              <a:rPr lang="en-GB" sz="1400">
                <a:solidFill>
                  <a:srgbClr val="666F7A"/>
                </a:solidFill>
                <a:latin typeface="Open Sans regular" pitchFamily="2" charset="0"/>
                <a:ea typeface="Open Sans regular" pitchFamily="2" charset="0"/>
                <a:cs typeface="Open Sans regular" pitchFamily="2" charset="0"/>
              </a:rPr>
              <a:t>Also i</a:t>
            </a:r>
            <a:r>
              <a:rPr lang="en-GB" sz="1400">
                <a:solidFill>
                  <a:srgbClr val="666F7A"/>
                </a:solidFill>
                <a:effectLst/>
                <a:latin typeface="Open Sans regular" pitchFamily="2" charset="0"/>
                <a:ea typeface="Open Sans regular" pitchFamily="2" charset="0"/>
                <a:cs typeface="Open Sans regular" pitchFamily="2" charset="0"/>
              </a:rPr>
              <a:t>ncludes email, social media handl</a:t>
            </a:r>
            <a:r>
              <a:rPr lang="en-GB" sz="1400">
                <a:solidFill>
                  <a:srgbClr val="666F7A"/>
                </a:solidFill>
                <a:latin typeface="Open Sans regular" pitchFamily="2" charset="0"/>
                <a:ea typeface="Open Sans regular" pitchFamily="2" charset="0"/>
                <a:cs typeface="Open Sans regular" pitchFamily="2" charset="0"/>
              </a:rPr>
              <a:t>e, and breached data searches and 100’s of news sites. </a:t>
            </a:r>
            <a:r>
              <a:rPr lang="en-GB" sz="1400">
                <a:solidFill>
                  <a:srgbClr val="666F7A"/>
                </a:solidFill>
                <a:effectLst/>
                <a:latin typeface="Open Sans regular" pitchFamily="2" charset="0"/>
                <a:ea typeface="Open Sans regular" pitchFamily="2" charset="0"/>
                <a:cs typeface="Open Sans regular" pitchFamily="2" charset="0"/>
              </a:rPr>
              <a:t>Additional data sources are under continual review.</a:t>
            </a:r>
            <a:endParaRPr lang="en-GB" sz="1400">
              <a:solidFill>
                <a:srgbClr val="666F7A"/>
              </a:solidFill>
              <a:latin typeface="Open Sans regular" pitchFamily="2" charset="0"/>
              <a:ea typeface="Open Sans regular" pitchFamily="2" charset="0"/>
              <a:cs typeface="Open Sans regular" pitchFamily="2" charset="0"/>
            </a:endParaRPr>
          </a:p>
        </p:txBody>
      </p:sp>
      <p:pic>
        <p:nvPicPr>
          <p:cNvPr id="1026" name="Picture 2" descr="Discord Logo PNG Vector SVG, EPS, Ai formats (3.92 KB) Free Download">
            <a:extLst>
              <a:ext uri="{FF2B5EF4-FFF2-40B4-BE49-F238E27FC236}">
                <a16:creationId xmlns:a16="http://schemas.microsoft.com/office/drawing/2014/main" id="{4FB1DF48-3506-4041-FC88-D3F50771FED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1783" y="4048880"/>
            <a:ext cx="2492966" cy="49268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B16E9CD-7B62-8C48-99FA-28CE094B6C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16092" y="5801570"/>
            <a:ext cx="2499666" cy="718903"/>
          </a:xfrm>
          <a:prstGeom prst="rect">
            <a:avLst/>
          </a:prstGeom>
        </p:spPr>
      </p:pic>
    </p:spTree>
    <p:extLst>
      <p:ext uri="{BB962C8B-B14F-4D97-AF65-F5344CB8AC3E}">
        <p14:creationId xmlns:p14="http://schemas.microsoft.com/office/powerpoint/2010/main" val="347263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06E8-F1EC-2D4A-02C6-1496BD4F03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F51FA45-2363-F4F8-0C64-E27A34037E03}"/>
              </a:ext>
            </a:extLst>
          </p:cNvPr>
          <p:cNvSpPr txBox="1"/>
          <p:nvPr/>
        </p:nvSpPr>
        <p:spPr>
          <a:xfrm>
            <a:off x="426000" y="4435200"/>
            <a:ext cx="3855720" cy="1692771"/>
          </a:xfrm>
          <a:prstGeom prst="rect">
            <a:avLst/>
          </a:prstGeom>
          <a:noFill/>
        </p:spPr>
        <p:txBody>
          <a:bodyPr wrap="square" rtlCol="0">
            <a:spAutoFit/>
          </a:bodyPr>
          <a:lstStyle/>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COSAIN</a:t>
            </a:r>
          </a:p>
          <a:p>
            <a:r>
              <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rPr>
              <a:t>Staff</a:t>
            </a:r>
          </a:p>
        </p:txBody>
      </p:sp>
      <p:pic>
        <p:nvPicPr>
          <p:cNvPr id="2" name="Picture 1" descr="Logo&#10;&#10;Description automatically generated">
            <a:extLst>
              <a:ext uri="{FF2B5EF4-FFF2-40B4-BE49-F238E27FC236}">
                <a16:creationId xmlns:a16="http://schemas.microsoft.com/office/drawing/2014/main" id="{0423B030-B1F0-68F8-ADFA-59876742F30C}"/>
              </a:ext>
            </a:extLst>
          </p:cNvPr>
          <p:cNvPicPr>
            <a:picLocks noChangeAspect="1"/>
          </p:cNvPicPr>
          <p:nvPr/>
        </p:nvPicPr>
        <p:blipFill>
          <a:blip r:embed="rId2"/>
          <a:stretch>
            <a:fillRect/>
          </a:stretch>
        </p:blipFill>
        <p:spPr>
          <a:xfrm>
            <a:off x="6814381" y="3864031"/>
            <a:ext cx="1440000" cy="1440000"/>
          </a:xfrm>
          <a:prstGeom prst="rect">
            <a:avLst/>
          </a:prstGeom>
          <a:effectLst>
            <a:outerShdw blurRad="50800" dist="38100" dir="2700000" algn="tl" rotWithShape="0">
              <a:prstClr val="black">
                <a:alpha val="40000"/>
              </a:prstClr>
            </a:outerShdw>
          </a:effectLst>
        </p:spPr>
      </p:pic>
      <p:pic>
        <p:nvPicPr>
          <p:cNvPr id="10" name="Picture 9" descr="A picture containing arrow&#10;&#10;Description automatically generated">
            <a:extLst>
              <a:ext uri="{FF2B5EF4-FFF2-40B4-BE49-F238E27FC236}">
                <a16:creationId xmlns:a16="http://schemas.microsoft.com/office/drawing/2014/main" id="{2A9E0513-0FC4-56FB-87CB-97BD57DEA06B}"/>
              </a:ext>
            </a:extLst>
          </p:cNvPr>
          <p:cNvPicPr>
            <a:picLocks noChangeAspect="1"/>
          </p:cNvPicPr>
          <p:nvPr/>
        </p:nvPicPr>
        <p:blipFill>
          <a:blip r:embed="rId3"/>
          <a:stretch>
            <a:fillRect/>
          </a:stretch>
        </p:blipFill>
        <p:spPr>
          <a:xfrm>
            <a:off x="7048721" y="2014945"/>
            <a:ext cx="971320" cy="1440000"/>
          </a:xfrm>
          <a:prstGeom prst="rect">
            <a:avLst/>
          </a:prstGeom>
          <a:effectLst>
            <a:outerShdw blurRad="50800" dist="38100" dir="2700000" algn="tl" rotWithShape="0">
              <a:prstClr val="black">
                <a:alpha val="40000"/>
              </a:prstClr>
            </a:outerShdw>
          </a:effectLst>
        </p:spPr>
      </p:pic>
      <p:pic>
        <p:nvPicPr>
          <p:cNvPr id="11" name="Picture 10" descr="Logo&#10;&#10;Description automatically generated">
            <a:extLst>
              <a:ext uri="{FF2B5EF4-FFF2-40B4-BE49-F238E27FC236}">
                <a16:creationId xmlns:a16="http://schemas.microsoft.com/office/drawing/2014/main" id="{CBCD8E6A-4C88-9FD5-22E1-7D531DC71988}"/>
              </a:ext>
            </a:extLst>
          </p:cNvPr>
          <p:cNvPicPr>
            <a:picLocks noChangeAspect="1"/>
          </p:cNvPicPr>
          <p:nvPr/>
        </p:nvPicPr>
        <p:blipFill>
          <a:blip r:embed="rId4"/>
          <a:stretch>
            <a:fillRect/>
          </a:stretch>
        </p:blipFill>
        <p:spPr>
          <a:xfrm>
            <a:off x="8621493" y="2014945"/>
            <a:ext cx="1423523" cy="1440000"/>
          </a:xfrm>
          <a:prstGeom prst="rect">
            <a:avLst/>
          </a:prstGeom>
          <a:effectLst>
            <a:outerShdw blurRad="50800" dist="38100" dir="2700000" algn="tl" rotWithShape="0">
              <a:prstClr val="black">
                <a:alpha val="40000"/>
              </a:prstClr>
            </a:outerShdw>
          </a:effectLst>
        </p:spPr>
      </p:pic>
      <p:pic>
        <p:nvPicPr>
          <p:cNvPr id="12" name="Picture 11" descr="A picture containing text&#10;&#10;Description automatically generated">
            <a:extLst>
              <a:ext uri="{FF2B5EF4-FFF2-40B4-BE49-F238E27FC236}">
                <a16:creationId xmlns:a16="http://schemas.microsoft.com/office/drawing/2014/main" id="{F33FC38C-BB26-CB37-73BE-A745CCAB6EA0}"/>
              </a:ext>
            </a:extLst>
          </p:cNvPr>
          <p:cNvPicPr>
            <a:picLocks noChangeAspect="1"/>
          </p:cNvPicPr>
          <p:nvPr/>
        </p:nvPicPr>
        <p:blipFill>
          <a:blip r:embed="rId5"/>
          <a:stretch>
            <a:fillRect/>
          </a:stretch>
        </p:blipFill>
        <p:spPr>
          <a:xfrm>
            <a:off x="10282532" y="2014945"/>
            <a:ext cx="1440000" cy="1440000"/>
          </a:xfrm>
          <a:prstGeom prst="rect">
            <a:avLst/>
          </a:prstGeom>
          <a:effectLst>
            <a:outerShdw blurRad="50800" dist="38100" dir="2700000" algn="tl" rotWithShape="0">
              <a:prstClr val="black">
                <a:alpha val="40000"/>
              </a:prstClr>
            </a:outerShdw>
          </a:effectLst>
        </p:spPr>
      </p:pic>
      <p:pic>
        <p:nvPicPr>
          <p:cNvPr id="13" name="Picture 12" descr="Logo&#10;&#10;Description automatically generated">
            <a:extLst>
              <a:ext uri="{FF2B5EF4-FFF2-40B4-BE49-F238E27FC236}">
                <a16:creationId xmlns:a16="http://schemas.microsoft.com/office/drawing/2014/main" id="{28A36B29-F290-90D4-A88D-797BD69530F3}"/>
              </a:ext>
            </a:extLst>
          </p:cNvPr>
          <p:cNvPicPr>
            <a:picLocks noChangeAspect="1"/>
          </p:cNvPicPr>
          <p:nvPr/>
        </p:nvPicPr>
        <p:blipFill rotWithShape="1">
          <a:blip r:embed="rId6"/>
          <a:srcRect l="53462"/>
          <a:stretch/>
        </p:blipFill>
        <p:spPr>
          <a:xfrm>
            <a:off x="10406510" y="3864031"/>
            <a:ext cx="1192045" cy="1440000"/>
          </a:xfrm>
          <a:prstGeom prst="rect">
            <a:avLst/>
          </a:prstGeom>
          <a:effectLst>
            <a:outerShdw blurRad="50800" dist="38100" dir="2700000" algn="tl" rotWithShape="0">
              <a:prstClr val="black">
                <a:alpha val="40000"/>
              </a:prstClr>
            </a:outerShdw>
          </a:effectLst>
        </p:spPr>
      </p:pic>
      <p:pic>
        <p:nvPicPr>
          <p:cNvPr id="15" name="Picture 14" descr="A blue and white logo&#10;&#10;Description automatically generated">
            <a:extLst>
              <a:ext uri="{FF2B5EF4-FFF2-40B4-BE49-F238E27FC236}">
                <a16:creationId xmlns:a16="http://schemas.microsoft.com/office/drawing/2014/main" id="{1F05F1C7-F6B1-B224-AC1C-104B008043CF}"/>
              </a:ext>
            </a:extLst>
          </p:cNvPr>
          <p:cNvPicPr>
            <a:picLocks noChangeAspect="1"/>
          </p:cNvPicPr>
          <p:nvPr/>
        </p:nvPicPr>
        <p:blipFill rotWithShape="1">
          <a:blip r:embed="rId7">
            <a:extLst>
              <a:ext uri="{28A0092B-C50C-407E-A947-70E740481C1C}">
                <a14:useLocalDpi xmlns:a14="http://schemas.microsoft.com/office/drawing/2010/main" val="0"/>
              </a:ext>
            </a:extLst>
          </a:blip>
          <a:srcRect l="47578" b="39206"/>
          <a:stretch/>
        </p:blipFill>
        <p:spPr>
          <a:xfrm>
            <a:off x="8923307" y="5094000"/>
            <a:ext cx="894921" cy="540000"/>
          </a:xfrm>
          <a:prstGeom prst="rect">
            <a:avLst/>
          </a:prstGeom>
        </p:spPr>
      </p:pic>
      <p:pic>
        <p:nvPicPr>
          <p:cNvPr id="16" name="Picture 15" descr="A blue and white logo&#10;&#10;Description automatically generated">
            <a:extLst>
              <a:ext uri="{FF2B5EF4-FFF2-40B4-BE49-F238E27FC236}">
                <a16:creationId xmlns:a16="http://schemas.microsoft.com/office/drawing/2014/main" id="{65EFD9D0-4E89-C80F-6C35-60A5FD48FD41}"/>
              </a:ext>
            </a:extLst>
          </p:cNvPr>
          <p:cNvPicPr>
            <a:picLocks noChangeAspect="1"/>
          </p:cNvPicPr>
          <p:nvPr/>
        </p:nvPicPr>
        <p:blipFill rotWithShape="1">
          <a:blip r:embed="rId7">
            <a:extLst>
              <a:ext uri="{28A0092B-C50C-407E-A947-70E740481C1C}">
                <a14:useLocalDpi xmlns:a14="http://schemas.microsoft.com/office/drawing/2010/main" val="0"/>
              </a:ext>
            </a:extLst>
          </a:blip>
          <a:srcRect r="52532"/>
          <a:stretch/>
        </p:blipFill>
        <p:spPr>
          <a:xfrm>
            <a:off x="8676398" y="3864031"/>
            <a:ext cx="1313712" cy="1440000"/>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15DB37C0-4127-8ED4-9E05-6DB0C0A38233}"/>
              </a:ext>
            </a:extLst>
          </p:cNvPr>
          <p:cNvSpPr txBox="1"/>
          <p:nvPr/>
        </p:nvSpPr>
        <p:spPr>
          <a:xfrm>
            <a:off x="7001072" y="591280"/>
            <a:ext cx="4664363" cy="738664"/>
          </a:xfrm>
          <a:prstGeom prst="rect">
            <a:avLst/>
          </a:prstGeom>
          <a:noFill/>
        </p:spPr>
        <p:txBody>
          <a:bodyPr wrap="square">
            <a:spAutoFit/>
          </a:bodyPr>
          <a:lstStyle/>
          <a:p>
            <a:r>
              <a:rPr lang="en-GB" sz="1400">
                <a:solidFill>
                  <a:srgbClr val="666F7A"/>
                </a:solidFill>
                <a:latin typeface="Open Sans regular" pitchFamily="2" charset="0"/>
                <a:ea typeface="Open Sans regular" pitchFamily="2" charset="0"/>
                <a:cs typeface="Open Sans regular" pitchFamily="2" charset="0"/>
              </a:rPr>
              <a:t>All COSAIN© staff are ex-UK Police or ex-UK Military with combined 120 years OSINT/Intel/Analytical Experience, and all hold UK SC vetting at a minimum.</a:t>
            </a:r>
          </a:p>
        </p:txBody>
      </p:sp>
    </p:spTree>
    <p:extLst>
      <p:ext uri="{BB962C8B-B14F-4D97-AF65-F5344CB8AC3E}">
        <p14:creationId xmlns:p14="http://schemas.microsoft.com/office/powerpoint/2010/main" val="93518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7B80B-2C95-9B69-14E7-BD05576E2F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756EE5-CB3B-931C-B508-F85FC0EC7DEB}"/>
              </a:ext>
            </a:extLst>
          </p:cNvPr>
          <p:cNvSpPr txBox="1"/>
          <p:nvPr/>
        </p:nvSpPr>
        <p:spPr>
          <a:xfrm>
            <a:off x="411783" y="349200"/>
            <a:ext cx="5819217" cy="892552"/>
          </a:xfrm>
          <a:prstGeom prst="rect">
            <a:avLst/>
          </a:prstGeom>
          <a:noFill/>
        </p:spPr>
        <p:txBody>
          <a:bodyPr wrap="square" rtlCol="0">
            <a:spAutoFit/>
          </a:bodyPr>
          <a:lstStyle/>
          <a:p>
            <a:r>
              <a:rPr lang="en-GB" sz="5200">
                <a:solidFill>
                  <a:srgbClr val="1A73E8"/>
                </a:solidFill>
                <a:effectLst/>
                <a:latin typeface="Lato ExtraBold" panose="020F0502020204030203" pitchFamily="34" charset="0"/>
                <a:ea typeface="Lato ExtraBold" panose="020F0502020204030203" pitchFamily="34" charset="0"/>
                <a:cs typeface="Lato ExtraBold" panose="020F0502020204030203" pitchFamily="34" charset="0"/>
              </a:rPr>
              <a:t>Homepage</a:t>
            </a:r>
            <a:endParaRPr lang="en-GB" sz="5200">
              <a:solidFill>
                <a:srgbClr val="1A73E8"/>
              </a:solidFill>
              <a:latin typeface="Lato ExtraBold" panose="020F0502020204030203" pitchFamily="34" charset="0"/>
              <a:ea typeface="Lato ExtraBold" panose="020F0502020204030203" pitchFamily="34" charset="0"/>
              <a:cs typeface="Lato ExtraBold" panose="020F0502020204030203"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3CE5D96B-8094-C740-85AD-2CD23E41A397}"/>
              </a:ext>
            </a:extLst>
          </p:cNvPr>
          <p:cNvPicPr>
            <a:picLocks noChangeAspect="1"/>
          </p:cNvPicPr>
          <p:nvPr/>
        </p:nvPicPr>
        <p:blipFill>
          <a:blip r:embed="rId2">
            <a:alphaModFix amt="96000"/>
            <a:extLst>
              <a:ext uri="{28A0092B-C50C-407E-A947-70E740481C1C}">
                <a14:useLocalDpi xmlns:a14="http://schemas.microsoft.com/office/drawing/2010/main" val="0"/>
              </a:ext>
            </a:extLst>
          </a:blip>
          <a:stretch>
            <a:fillRect/>
          </a:stretch>
        </p:blipFill>
        <p:spPr>
          <a:xfrm>
            <a:off x="515938" y="1696500"/>
            <a:ext cx="8809065" cy="4095000"/>
          </a:xfrm>
          <a:prstGeom prst="roundRect">
            <a:avLst>
              <a:gd name="adj" fmla="val 1517"/>
            </a:avLst>
          </a:prstGeom>
          <a:ln w="3175">
            <a:solidFill>
              <a:schemeClr val="bg1">
                <a:lumMod val="95000"/>
              </a:schemeClr>
            </a:solidFill>
          </a:ln>
          <a:effectLst>
            <a:outerShdw blurRad="50800" dist="38100" dir="2700000" algn="tl" rotWithShape="0">
              <a:prstClr val="black">
                <a:alpha val="40000"/>
              </a:prstClr>
            </a:outerShdw>
            <a:softEdge rad="0"/>
          </a:effectLst>
        </p:spPr>
      </p:pic>
      <p:sp>
        <p:nvSpPr>
          <p:cNvPr id="4" name="TextBox 3">
            <a:extLst>
              <a:ext uri="{FF2B5EF4-FFF2-40B4-BE49-F238E27FC236}">
                <a16:creationId xmlns:a16="http://schemas.microsoft.com/office/drawing/2014/main" id="{194B5060-16A5-FAA3-6375-78ED574EAFB7}"/>
              </a:ext>
            </a:extLst>
          </p:cNvPr>
          <p:cNvSpPr txBox="1"/>
          <p:nvPr/>
        </p:nvSpPr>
        <p:spPr>
          <a:xfrm>
            <a:off x="9480455" y="1696500"/>
            <a:ext cx="2468889" cy="2677656"/>
          </a:xfrm>
          <a:prstGeom prst="rect">
            <a:avLst/>
          </a:prstGeom>
          <a:noFill/>
        </p:spPr>
        <p:txBody>
          <a:bodyPr wrap="square" lIns="91440" tIns="45720" rIns="91440" bIns="45720" anchor="t">
            <a:spAutoFit/>
          </a:bodyPr>
          <a:lstStyle/>
          <a:p>
            <a:r>
              <a:rPr lang="en-GB" sz="1400" kern="100">
                <a:solidFill>
                  <a:srgbClr val="666F7A"/>
                </a:solidFill>
                <a:effectLst/>
                <a:latin typeface="Open Sans regular"/>
                <a:ea typeface="Open Sans regular"/>
                <a:cs typeface="Open Sans regular"/>
              </a:rPr>
              <a:t>COSAIN© is a fully featured and easy to navigate </a:t>
            </a:r>
            <a:r>
              <a:rPr lang="en-GB" sz="1400" kern="100">
                <a:solidFill>
                  <a:srgbClr val="666F7A"/>
                </a:solidFill>
                <a:latin typeface="Open Sans regular"/>
                <a:ea typeface="Open Sans regular"/>
                <a:cs typeface="Open Sans regular"/>
              </a:rPr>
              <a:t>platform</a:t>
            </a:r>
            <a:r>
              <a:rPr lang="en-GB" sz="1400" kern="100">
                <a:solidFill>
                  <a:srgbClr val="666F7A"/>
                </a:solidFill>
                <a:effectLst/>
                <a:latin typeface="Open Sans regular"/>
                <a:ea typeface="Open Sans regular"/>
                <a:cs typeface="Open Sans regular"/>
              </a:rPr>
              <a:t>, and the homepage is your gateway to all the functions.</a:t>
            </a:r>
          </a:p>
          <a:p>
            <a:endParaRPr lang="en-GB" sz="1400" kern="100">
              <a:solidFill>
                <a:srgbClr val="666F7A"/>
              </a:solidFill>
              <a:effectLst/>
              <a:latin typeface="Open Sans regular" panose="020B0606030504020204" charset="0"/>
              <a:ea typeface="Open Sans regular" panose="020B0606030504020204" charset="0"/>
              <a:cs typeface="Open Sans regular" panose="020B0606030504020204" charset="0"/>
            </a:endParaRPr>
          </a:p>
          <a:p>
            <a:r>
              <a:rPr lang="en-GB" sz="1400">
                <a:solidFill>
                  <a:srgbClr val="666F7A"/>
                </a:solidFill>
                <a:effectLst/>
                <a:latin typeface="Open Sans regular" pitchFamily="2" charset="0"/>
                <a:ea typeface="Open Sans regular" pitchFamily="2" charset="0"/>
                <a:cs typeface="Open Sans regular" pitchFamily="2" charset="0"/>
              </a:rPr>
              <a:t>Contain</a:t>
            </a:r>
            <a:r>
              <a:rPr lang="en-GB" sz="1400">
                <a:solidFill>
                  <a:srgbClr val="666F7A"/>
                </a:solidFill>
                <a:latin typeface="Open Sans regular" pitchFamily="2" charset="0"/>
                <a:ea typeface="Open Sans regular" pitchFamily="2" charset="0"/>
                <a:cs typeface="Open Sans regular" pitchFamily="2" charset="0"/>
              </a:rPr>
              <a:t>ing</a:t>
            </a:r>
            <a:r>
              <a:rPr lang="en-GB" sz="1400">
                <a:solidFill>
                  <a:srgbClr val="666F7A"/>
                </a:solidFill>
                <a:effectLst/>
                <a:latin typeface="Open Sans regular" pitchFamily="2" charset="0"/>
                <a:ea typeface="Open Sans regular" pitchFamily="2" charset="0"/>
                <a:cs typeface="Open Sans regular" pitchFamily="2" charset="0"/>
              </a:rPr>
              <a:t> the function </a:t>
            </a:r>
            <a:r>
              <a:rPr lang="en-GB" sz="1400">
                <a:solidFill>
                  <a:srgbClr val="666F7A"/>
                </a:solidFill>
                <a:latin typeface="Open Sans regular" pitchFamily="2" charset="0"/>
                <a:ea typeface="Open Sans regular" pitchFamily="2" charset="0"/>
                <a:cs typeface="Open Sans regular" pitchFamily="2" charset="0"/>
              </a:rPr>
              <a:t>l</a:t>
            </a:r>
            <a:r>
              <a:rPr lang="en-GB" sz="1400">
                <a:solidFill>
                  <a:srgbClr val="666F7A"/>
                </a:solidFill>
                <a:effectLst/>
                <a:latin typeface="Open Sans regular" pitchFamily="2" charset="0"/>
                <a:ea typeface="Open Sans regular" pitchFamily="2" charset="0"/>
                <a:cs typeface="Open Sans regular" pitchFamily="2" charset="0"/>
              </a:rPr>
              <a:t>aunch, performance </a:t>
            </a:r>
            <a:r>
              <a:rPr lang="en-GB" sz="1400">
                <a:solidFill>
                  <a:srgbClr val="666F7A"/>
                </a:solidFill>
                <a:latin typeface="Open Sans regular" pitchFamily="2" charset="0"/>
                <a:ea typeface="Open Sans regular" pitchFamily="2" charset="0"/>
                <a:cs typeface="Open Sans regular" pitchFamily="2" charset="0"/>
              </a:rPr>
              <a:t>g</a:t>
            </a:r>
            <a:r>
              <a:rPr lang="en-GB" sz="1400">
                <a:solidFill>
                  <a:srgbClr val="666F7A"/>
                </a:solidFill>
                <a:effectLst/>
                <a:latin typeface="Open Sans regular" pitchFamily="2" charset="0"/>
                <a:ea typeface="Open Sans regular" pitchFamily="2" charset="0"/>
                <a:cs typeface="Open Sans regular" pitchFamily="2" charset="0"/>
              </a:rPr>
              <a:t>raph UI, news, updates, and embedded training videos, the homepage is where it all starts.</a:t>
            </a:r>
            <a:endParaRPr lang="en-GB" sz="1400">
              <a:solidFill>
                <a:srgbClr val="666F7A"/>
              </a:solidFill>
              <a:latin typeface="Open Sans regular" pitchFamily="2" charset="0"/>
              <a:ea typeface="Open Sans regular" pitchFamily="2" charset="0"/>
              <a:cs typeface="Open Sans regular" pitchFamily="2" charset="0"/>
            </a:endParaRPr>
          </a:p>
        </p:txBody>
      </p:sp>
    </p:spTree>
    <p:extLst>
      <p:ext uri="{BB962C8B-B14F-4D97-AF65-F5344CB8AC3E}">
        <p14:creationId xmlns:p14="http://schemas.microsoft.com/office/powerpoint/2010/main" val="2453645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5AD6518AD53346B5A209D9C004216B" ma:contentTypeVersion="14" ma:contentTypeDescription="Create a new document." ma:contentTypeScope="" ma:versionID="e85594fac50d40dbbae1869fb60e78ae">
  <xsd:schema xmlns:xsd="http://www.w3.org/2001/XMLSchema" xmlns:xs="http://www.w3.org/2001/XMLSchema" xmlns:p="http://schemas.microsoft.com/office/2006/metadata/properties" xmlns:ns2="9968b4c2-f6f0-477f-8cef-c1d4fbfd234f" xmlns:ns3="a87acfc9-80ef-4ba6-9272-7531af6886da" targetNamespace="http://schemas.microsoft.com/office/2006/metadata/properties" ma:root="true" ma:fieldsID="9c34665919ec88f7dac757b8aa919844" ns2:_="" ns3:_="">
    <xsd:import namespace="9968b4c2-f6f0-477f-8cef-c1d4fbfd234f"/>
    <xsd:import namespace="a87acfc9-80ef-4ba6-9272-7531af6886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68b4c2-f6f0-477f-8cef-c1d4fbfd23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7acfc9-80ef-4ba6-9272-7531af6886d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0e7665e7-86bd-462a-95de-318cd97eb9d5}" ma:internalName="TaxCatchAll" ma:showField="CatchAllData" ma:web="a87acfc9-80ef-4ba6-9272-7531af6886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87acfc9-80ef-4ba6-9272-7531af6886da" xsi:nil="true"/>
    <lcf76f155ced4ddcb4097134ff3c332f xmlns="9968b4c2-f6f0-477f-8cef-c1d4fbfd234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2FB7C2-4BAC-4C80-9FE8-4C93BB826B80}">
  <ds:schemaRefs>
    <ds:schemaRef ds:uri="9968b4c2-f6f0-477f-8cef-c1d4fbfd234f"/>
    <ds:schemaRef ds:uri="a87acfc9-80ef-4ba6-9272-7531af6886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8D12CA-C801-43D3-BB64-D67A3210F475}">
  <ds:schemaRefs>
    <ds:schemaRef ds:uri="http://www.w3.org/XML/1998/namespace"/>
    <ds:schemaRef ds:uri="http://purl.org/dc/dcmitype/"/>
    <ds:schemaRef ds:uri="a87acfc9-80ef-4ba6-9272-7531af6886da"/>
    <ds:schemaRef ds:uri="http://purl.org/dc/terms/"/>
    <ds:schemaRef ds:uri="http://schemas.microsoft.com/office/infopath/2007/PartnerControls"/>
    <ds:schemaRef ds:uri="9968b4c2-f6f0-477f-8cef-c1d4fbfd234f"/>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9300BFF-6C6A-4280-9570-812BCF0FAF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Widescreen</PresentationFormat>
  <Paragraphs>181</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Open Sans</vt:lpstr>
      <vt:lpstr>Montserrat Bold</vt:lpstr>
      <vt:lpstr>Lato ExtraBold</vt:lpstr>
      <vt:lpstr>Open Sans SemiBold</vt:lpstr>
      <vt:lpstr>Nunito regular</vt:lpstr>
      <vt:lpstr>Aptos Display</vt:lpstr>
      <vt:lpstr>Open Sans Bold</vt:lpstr>
      <vt:lpstr>Arial</vt:lpstr>
      <vt:lpstr>Aptos</vt:lpstr>
      <vt:lpstr>Open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Capita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Sarwar, Asiyah (Capita Public Service)</dc:creator>
  <cp:lastModifiedBy>Ouana, Gladys (Capita Public Service)</cp:lastModifiedBy>
  <cp:revision>1</cp:revision>
  <dcterms:created xsi:type="dcterms:W3CDTF">2024-02-08T15:48:49Z</dcterms:created>
  <dcterms:modified xsi:type="dcterms:W3CDTF">2025-01-07T14:51:13Z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0x0101002B5AD6518AD53346B5A209D9C004216B</vt:lpwstr>
  </property>
  <property fmtid="{D5CDD505-2E9C-101B-9397-08002B2CF9AE}" pid="3" name="MediaServiceImageTags">
    <vt:lpwstr/>
  </property>
</Properties>
</file>